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41.jpg" ContentType="image/jpg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sldIdLst>
    <p:sldId id="389" r:id="rId2"/>
    <p:sldId id="457" r:id="rId3"/>
    <p:sldId id="458" r:id="rId4"/>
    <p:sldId id="462" r:id="rId5"/>
    <p:sldId id="459" r:id="rId6"/>
    <p:sldId id="463" r:id="rId7"/>
    <p:sldId id="460" r:id="rId8"/>
    <p:sldId id="461" r:id="rId9"/>
    <p:sldId id="464" r:id="rId10"/>
    <p:sldId id="465" r:id="rId11"/>
    <p:sldId id="466" r:id="rId12"/>
    <p:sldId id="467" r:id="rId13"/>
    <p:sldId id="470" r:id="rId14"/>
    <p:sldId id="471" r:id="rId15"/>
    <p:sldId id="474" r:id="rId16"/>
    <p:sldId id="473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7" r:id="rId30"/>
    <p:sldId id="449" r:id="rId31"/>
    <p:sldId id="451" r:id="rId32"/>
    <p:sldId id="452" r:id="rId33"/>
    <p:sldId id="453" r:id="rId34"/>
    <p:sldId id="306" r:id="rId35"/>
    <p:sldId id="288" r:id="rId36"/>
    <p:sldId id="27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B4AF"/>
    <a:srgbClr val="FFE9E8"/>
    <a:srgbClr val="9B8F89"/>
    <a:srgbClr val="D1BEB0"/>
    <a:srgbClr val="EC494A"/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3" autoAdjust="0"/>
    <p:restoredTop sz="96229" autoAdjust="0"/>
  </p:normalViewPr>
  <p:slideViewPr>
    <p:cSldViewPr snapToGrid="0" showGuides="1">
      <p:cViewPr varScale="1">
        <p:scale>
          <a:sx n="89" d="100"/>
          <a:sy n="89" d="100"/>
        </p:scale>
        <p:origin x="184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56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6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00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83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9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0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1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0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46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3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84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76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9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71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2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1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7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2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665A875-C5FA-4242-9B11-A0AD06F3CF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72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DB2101A-67D7-4EFE-AC9A-FE87C28BFD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374" y="396825"/>
            <a:ext cx="6089126" cy="6089126"/>
          </a:xfrm>
          <a:custGeom>
            <a:avLst/>
            <a:gdLst>
              <a:gd name="connsiteX0" fmla="*/ 3425251 w 6850502"/>
              <a:gd name="connsiteY0" fmla="*/ 0 h 6850502"/>
              <a:gd name="connsiteX1" fmla="*/ 6850502 w 6850502"/>
              <a:gd name="connsiteY1" fmla="*/ 3425251 h 6850502"/>
              <a:gd name="connsiteX2" fmla="*/ 3425251 w 6850502"/>
              <a:gd name="connsiteY2" fmla="*/ 6850502 h 6850502"/>
              <a:gd name="connsiteX3" fmla="*/ 0 w 6850502"/>
              <a:gd name="connsiteY3" fmla="*/ 3425251 h 6850502"/>
              <a:gd name="connsiteX4" fmla="*/ 3425251 w 6850502"/>
              <a:gd name="connsiteY4" fmla="*/ 0 h 68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0502" h="6850502">
                <a:moveTo>
                  <a:pt x="3425251" y="0"/>
                </a:moveTo>
                <a:cubicBezTo>
                  <a:pt x="5316965" y="0"/>
                  <a:pt x="6850502" y="1533537"/>
                  <a:pt x="6850502" y="3425251"/>
                </a:cubicBezTo>
                <a:cubicBezTo>
                  <a:pt x="6850502" y="5316965"/>
                  <a:pt x="5316965" y="6850502"/>
                  <a:pt x="3425251" y="6850502"/>
                </a:cubicBezTo>
                <a:cubicBezTo>
                  <a:pt x="1533537" y="6850502"/>
                  <a:pt x="0" y="5316965"/>
                  <a:pt x="0" y="3425251"/>
                </a:cubicBezTo>
                <a:cubicBezTo>
                  <a:pt x="0" y="1533537"/>
                  <a:pt x="1533537" y="0"/>
                  <a:pt x="3425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40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7B2CD84-AFC4-F846-92CF-C8713DE6EB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4816901" y="2209801"/>
            <a:ext cx="2020668" cy="36576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E38CB7C-40F1-6D42-8107-D90A8B35FF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2556298" y="2209799"/>
            <a:ext cx="2102145" cy="1745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487AF7D-1DDD-2345-BB27-16123DB4E6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2556298" y="4165600"/>
            <a:ext cx="2102145" cy="1745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9177259-1E1A-854B-B0C2-EB2AA67CBF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6996027" y="2209799"/>
            <a:ext cx="2020668" cy="36576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D5CC779-07D7-6049-92D3-D9BF6D8223B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175153" y="2209797"/>
            <a:ext cx="2102145" cy="1745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0096DC-B078-E948-81D4-8B64D94B614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9175153" y="4165598"/>
            <a:ext cx="2102145" cy="17458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793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164638"/>
            <a:ext cx="9313035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932723"/>
            <a:ext cx="9313035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28246"/>
            <a:ext cx="288032" cy="1066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2" descr="D:\Projects\Medical\heartbrai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235885"/>
            <a:ext cx="1238289" cy="11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3621021"/>
            <a:ext cx="12192000" cy="3236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018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295467" y="452670"/>
            <a:ext cx="9409045" cy="59526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6917" y="4625330"/>
            <a:ext cx="6573447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786719" y="5393415"/>
            <a:ext cx="6573447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6146" name="Picture 2" descr="D:\Projects\Medical\kisspng-physician-leadership-the-rx-for-healthcare-transf-5a68490a370712.980425301516783882225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16" y="932724"/>
            <a:ext cx="6426147" cy="29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6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3" r:id="rId3"/>
    <p:sldLayoutId id="2147483686" r:id="rId4"/>
    <p:sldLayoutId id="2147483690" r:id="rId5"/>
    <p:sldLayoutId id="2147483691" r:id="rId6"/>
    <p:sldLayoutId id="2147483693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slidesthemes.co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5.EMF"/><Relationship Id="rId4" Type="http://schemas.openxmlformats.org/officeDocument/2006/relationships/image" Target="../media/image7.svg"/><Relationship Id="rId9" Type="http://schemas.openxmlformats.org/officeDocument/2006/relationships/hyperlink" Target="https://googleslidesthemes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7.sv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31.jpeg"/><Relationship Id="rId5" Type="http://schemas.openxmlformats.org/officeDocument/2006/relationships/image" Target="../media/image5.png"/><Relationship Id="rId10" Type="http://schemas.openxmlformats.org/officeDocument/2006/relationships/image" Target="../media/image30.jpeg"/><Relationship Id="rId4" Type="http://schemas.openxmlformats.org/officeDocument/2006/relationships/image" Target="../media/image7.sv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7.sv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googleslidestheme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oogleslidesthemes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oogleslidesthemes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oogleslidesthemes.com/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oogleslidesthemes.com/" TargetMode="Externa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googleslidesthemes.com/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slidesthemes.com/" TargetMode="External"/><Relationship Id="rId2" Type="http://schemas.openxmlformats.org/officeDocument/2006/relationships/hyperlink" Target="https://www.humaninvesting.com/450-journal/if-you-fail-to-plan-you-are-planning-to-fai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oogleslidesthemes.com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hyperlink" Target="https://googleslidesthemes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hyperlink" Target="https://googleslidesthemes.com/" TargetMode="External"/><Relationship Id="rId4" Type="http://schemas.openxmlformats.org/officeDocument/2006/relationships/image" Target="../media/image7.sv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3.EMF"/><Relationship Id="rId4" Type="http://schemas.openxmlformats.org/officeDocument/2006/relationships/image" Target="../media/image7.svg"/><Relationship Id="rId9" Type="http://schemas.openxmlformats.org/officeDocument/2006/relationships/hyperlink" Target="https://googleslidesthemes.com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4.EMF"/><Relationship Id="rId4" Type="http://schemas.openxmlformats.org/officeDocument/2006/relationships/image" Target="../media/image7.svg"/><Relationship Id="rId9" Type="http://schemas.openxmlformats.org/officeDocument/2006/relationships/hyperlink" Target="https://googleslidesthem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A3C70-4912-9349-D2BF-B7EBB974F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12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55C59A8D-A7D3-ED1A-E916-D02E9D164EC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67B1D-38C1-F0EA-7187-AE77DA3D1E2B}"/>
              </a:ext>
            </a:extLst>
          </p:cNvPr>
          <p:cNvSpPr txBox="1"/>
          <p:nvPr/>
        </p:nvSpPr>
        <p:spPr>
          <a:xfrm>
            <a:off x="-1" y="927530"/>
            <a:ext cx="52277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spc="200" dirty="0">
                <a:solidFill>
                  <a:schemeClr val="bg1"/>
                </a:solidFill>
                <a:latin typeface="+mj-lt"/>
                <a:ea typeface="Apple Color Emoji" pitchFamily="2" charset="0"/>
                <a:cs typeface="Microsoft Sans Serif" panose="020B0604020202020204" pitchFamily="34" charset="0"/>
              </a:rPr>
              <a:t>	Atrial Fibrillation:</a:t>
            </a:r>
          </a:p>
          <a:p>
            <a:r>
              <a:rPr lang="en-US" sz="2800" spc="200" dirty="0">
                <a:solidFill>
                  <a:schemeClr val="bg1"/>
                </a:solidFill>
                <a:latin typeface="+mj-lt"/>
                <a:ea typeface="Apple Color Emoji" pitchFamily="2" charset="0"/>
                <a:cs typeface="Microsoft Sans Serif" panose="020B0604020202020204" pitchFamily="34" charset="0"/>
              </a:rPr>
              <a:t>	What we are treating?</a:t>
            </a:r>
            <a:endParaRPr lang="ru-RU" sz="2800" spc="200" dirty="0">
              <a:solidFill>
                <a:schemeClr val="bg1"/>
              </a:solidFill>
              <a:latin typeface="+mj-lt"/>
              <a:ea typeface="Apple Color Emoji" pitchFamily="2" charset="0"/>
              <a:cs typeface="Microsoft Sans Serif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133D6D-7AAA-4802-1F00-260632047264}"/>
              </a:ext>
            </a:extLst>
          </p:cNvPr>
          <p:cNvSpPr txBox="1">
            <a:spLocks/>
          </p:cNvSpPr>
          <p:nvPr/>
        </p:nvSpPr>
        <p:spPr>
          <a:xfrm>
            <a:off x="4060371" y="4307659"/>
            <a:ext cx="8131628" cy="1755684"/>
          </a:xfrm>
          <a:prstGeom prst="rect">
            <a:avLst/>
          </a:prstGeom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en-US" sz="2200" dirty="0">
                <a:solidFill>
                  <a:schemeClr val="bg1"/>
                </a:solidFill>
              </a:rPr>
              <a:t>Abai Turdubaev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altLang="en-US" sz="20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hr-HR" altLang="x-none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Assoc</a:t>
            </a:r>
            <a:r>
              <a:rPr lang="hr-HR" altLang="x-none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Prof., MD, </a:t>
            </a:r>
            <a:r>
              <a:rPr lang="hr-HR" altLang="x-none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PhD</a:t>
            </a:r>
            <a:endParaRPr lang="hr-HR" altLang="x-none" sz="1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x-none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«</a:t>
            </a:r>
            <a:r>
              <a:rPr lang="en-US" altLang="x-none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Scientific Research Institute of Heart Surgery and Transplantation</a:t>
            </a:r>
            <a:r>
              <a:rPr lang="ru-RU" altLang="x-none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»</a:t>
            </a:r>
            <a:endParaRPr lang="hr-HR" altLang="x-none" sz="1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hr-HR" altLang="en-US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Young </a:t>
            </a:r>
            <a:r>
              <a:rPr lang="hr-HR" altLang="en-US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ambassador</a:t>
            </a:r>
            <a:r>
              <a:rPr lang="hr-HR" altLang="en-US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altLang="en-US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of</a:t>
            </a:r>
            <a:r>
              <a:rPr lang="hr-HR" altLang="en-US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EHRA </a:t>
            </a:r>
            <a:r>
              <a:rPr lang="hr-HR" altLang="en-US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</a:t>
            </a:r>
            <a:r>
              <a:rPr lang="hr-HR" altLang="en-US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altLang="en-US" sz="1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Kyrgyz</a:t>
            </a:r>
            <a:r>
              <a:rPr lang="hr-HR" altLang="en-US" sz="1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Republic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DD1E8C13-A737-4793-602B-2A28F5FC71C6}"/>
              </a:ext>
            </a:extLst>
          </p:cNvPr>
          <p:cNvSpPr txBox="1"/>
          <p:nvPr/>
        </p:nvSpPr>
        <p:spPr>
          <a:xfrm>
            <a:off x="787399" y="6437868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Bishkek, Kyrgyzstan</a:t>
            </a:r>
            <a:endParaRPr lang="ru-RU" altLang="en-US" sz="1700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577DC04-1113-D0FE-96D9-FEADC9405914}"/>
              </a:ext>
            </a:extLst>
          </p:cNvPr>
          <p:cNvCxnSpPr/>
          <p:nvPr/>
        </p:nvCxnSpPr>
        <p:spPr>
          <a:xfrm>
            <a:off x="6912429" y="4876801"/>
            <a:ext cx="2449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F64BF5C5-8B47-AC6F-C23A-FA7F733A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908" y="786666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48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3E85B1-CC48-9B9F-23BA-0E612EA82569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85443" y="5943241"/>
            <a:ext cx="5399314" cy="57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F5A30-4608-C8F6-9D3C-320348E29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31" y="540113"/>
            <a:ext cx="1871436" cy="748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28969D2-B892-05CC-EB8A-ECBF0FFF1A58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18792" r="13928" b="34182"/>
          <a:stretch/>
        </p:blipFill>
        <p:spPr>
          <a:xfrm>
            <a:off x="2048695" y="1955699"/>
            <a:ext cx="9886586" cy="3225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56B63-E494-AAA8-4F58-416787411E6F}"/>
              </a:ext>
            </a:extLst>
          </p:cNvPr>
          <p:cNvSpPr txBox="1"/>
          <p:nvPr/>
        </p:nvSpPr>
        <p:spPr>
          <a:xfrm>
            <a:off x="2145268" y="622835"/>
            <a:ext cx="7998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 dirty="0">
                <a:latin typeface="Trebuchet MS" panose="020B0703020202090204" pitchFamily="34" charset="0"/>
                <a:ea typeface="Bodoni Ornaments" pitchFamily="2" charset="0"/>
                <a:cs typeface="Times New Roman" panose="02020603050405020304" pitchFamily="18" charset="0"/>
              </a:rPr>
              <a:t>Sensitivity an specificity of various AF screening tools considering the 12-lead ECG as the gold standard</a:t>
            </a:r>
          </a:p>
        </p:txBody>
      </p:sp>
    </p:spTree>
    <p:extLst>
      <p:ext uri="{BB962C8B-B14F-4D97-AF65-F5344CB8AC3E}">
        <p14:creationId xmlns:p14="http://schemas.microsoft.com/office/powerpoint/2010/main" val="335812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53ADEF-D44A-2559-3A6E-D4C9EC45A120}"/>
              </a:ext>
            </a:extLst>
          </p:cNvPr>
          <p:cNvSpPr txBox="1"/>
          <p:nvPr/>
        </p:nvSpPr>
        <p:spPr>
          <a:xfrm>
            <a:off x="1416844" y="2668079"/>
            <a:ext cx="9358311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3200" b="1" spc="600" dirty="0">
                <a:latin typeface="Montserrat" charset="0"/>
              </a:rPr>
              <a:t>Why screening is so important?</a:t>
            </a:r>
          </a:p>
        </p:txBody>
      </p:sp>
    </p:spTree>
    <p:extLst>
      <p:ext uri="{BB962C8B-B14F-4D97-AF65-F5344CB8AC3E}">
        <p14:creationId xmlns:p14="http://schemas.microsoft.com/office/powerpoint/2010/main" val="287700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4F582-EE2F-E29C-1122-1846A309AF8D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16874" r="8945" b="11519"/>
          <a:stretch/>
        </p:blipFill>
        <p:spPr>
          <a:xfrm>
            <a:off x="2175333" y="468051"/>
            <a:ext cx="9783305" cy="525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C75F05-7B1A-906D-4391-7C698A80CFDC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85443" y="5943241"/>
            <a:ext cx="5399314" cy="5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53ADEF-D44A-2559-3A6E-D4C9EC45A120}"/>
              </a:ext>
            </a:extLst>
          </p:cNvPr>
          <p:cNvSpPr txBox="1"/>
          <p:nvPr/>
        </p:nvSpPr>
        <p:spPr>
          <a:xfrm>
            <a:off x="2753915" y="2768092"/>
            <a:ext cx="6684169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3200" b="1" spc="600" dirty="0">
                <a:latin typeface="Montserrat" charset="0"/>
              </a:rPr>
              <a:t>What we are treating?</a:t>
            </a:r>
          </a:p>
        </p:txBody>
      </p:sp>
    </p:spTree>
    <p:extLst>
      <p:ext uri="{BB962C8B-B14F-4D97-AF65-F5344CB8AC3E}">
        <p14:creationId xmlns:p14="http://schemas.microsoft.com/office/powerpoint/2010/main" val="422030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0448F1-4E45-3A18-C26B-2D1CAB097A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-1" r="1731" b="5796"/>
          <a:stretch/>
        </p:blipFill>
        <p:spPr>
          <a:xfrm>
            <a:off x="2208259" y="1346604"/>
            <a:ext cx="4575999" cy="363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92E4B9-B440-1B4C-451D-E7FC8067E8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75" y="722997"/>
            <a:ext cx="2601152" cy="1955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A5D3B06-2779-D18C-01AD-80823FF626EC}"/>
              </a:ext>
            </a:extLst>
          </p:cNvPr>
          <p:cNvGrpSpPr/>
          <p:nvPr/>
        </p:nvGrpSpPr>
        <p:grpSpPr>
          <a:xfrm>
            <a:off x="7100249" y="3089551"/>
            <a:ext cx="4584205" cy="3395573"/>
            <a:chOff x="7100249" y="2650559"/>
            <a:chExt cx="4522821" cy="3688239"/>
          </a:xfrm>
        </p:grpSpPr>
        <p:pic>
          <p:nvPicPr>
            <p:cNvPr id="11" name="Picture 1" descr="page28image33142176">
              <a:extLst>
                <a:ext uri="{FF2B5EF4-FFF2-40B4-BE49-F238E27FC236}">
                  <a16:creationId xmlns:a16="http://schemas.microsoft.com/office/drawing/2014/main" id="{E7A973A6-041D-FB74-A052-1E09998AA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889" y="2650559"/>
              <a:ext cx="4365543" cy="31650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9E8894A3-41FB-D3A8-AFD3-669C6AFA3C03}"/>
                </a:ext>
              </a:extLst>
            </p:cNvPr>
            <p:cNvSpPr/>
            <p:nvPr/>
          </p:nvSpPr>
          <p:spPr>
            <a:xfrm>
              <a:off x="7100249" y="5815578"/>
              <a:ext cx="45228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400" dirty="0">
                  <a:latin typeface="Calibri" panose="020F0502020204030204" pitchFamily="34" charset="0"/>
                </a:rPr>
                <a:t>2017 HRS/EHRA/ECAS </a:t>
              </a:r>
              <a:r>
                <a:rPr lang="hr-HR" sz="1400" dirty="0" err="1">
                  <a:latin typeface="Calibri" panose="020F0502020204030204" pitchFamily="34" charset="0"/>
                </a:rPr>
                <a:t>Consensus</a:t>
              </a:r>
              <a:r>
                <a:rPr lang="hr-HR" sz="1400" dirty="0">
                  <a:latin typeface="Calibri" panose="020F0502020204030204" pitchFamily="34" charset="0"/>
                </a:rPr>
                <a:t> </a:t>
              </a:r>
              <a:r>
                <a:rPr lang="hr-HR" sz="1400" dirty="0" err="1">
                  <a:latin typeface="Calibri" panose="020F0502020204030204" pitchFamily="34" charset="0"/>
                </a:rPr>
                <a:t>Statement</a:t>
              </a:r>
              <a:r>
                <a:rPr lang="hr-HR" sz="1400" dirty="0">
                  <a:latin typeface="Calibri" panose="020F0502020204030204" pitchFamily="34" charset="0"/>
                </a:rPr>
                <a:t> on AF </a:t>
              </a:r>
              <a:r>
                <a:rPr lang="hr-HR" sz="1400" dirty="0" err="1">
                  <a:latin typeface="Calibri" panose="020F0502020204030204" pitchFamily="34" charset="0"/>
                </a:rPr>
                <a:t>ablation</a:t>
              </a:r>
              <a:r>
                <a:rPr lang="hr-HR" sz="1400" dirty="0">
                  <a:latin typeface="Calibri" panose="020F0502020204030204" pitchFamily="34" charset="0"/>
                </a:rPr>
                <a:t>.</a:t>
              </a:r>
            </a:p>
            <a:p>
              <a:r>
                <a:rPr lang="hr-HR" sz="1400" dirty="0" err="1">
                  <a:latin typeface="Calibri" panose="020F0502020204030204" pitchFamily="34" charset="0"/>
                </a:rPr>
                <a:t>Calkins</a:t>
              </a:r>
              <a:r>
                <a:rPr lang="hr-HR" sz="1400" dirty="0">
                  <a:latin typeface="Calibri" panose="020F0502020204030204" pitchFamily="34" charset="0"/>
                </a:rPr>
                <a:t> H </a:t>
              </a:r>
              <a:r>
                <a:rPr lang="hr-HR" sz="1400" dirty="0" err="1">
                  <a:latin typeface="Calibri" panose="020F0502020204030204" pitchFamily="34" charset="0"/>
                </a:rPr>
                <a:t>et</a:t>
              </a:r>
              <a:r>
                <a:rPr lang="hr-HR" sz="1400" dirty="0">
                  <a:latin typeface="Calibri" panose="020F0502020204030204" pitchFamily="34" charset="0"/>
                </a:rPr>
                <a:t> </a:t>
              </a:r>
              <a:r>
                <a:rPr lang="hr-HR" sz="1400" dirty="0" err="1">
                  <a:latin typeface="Calibri" panose="020F0502020204030204" pitchFamily="34" charset="0"/>
                </a:rPr>
                <a:t>al</a:t>
              </a:r>
              <a:r>
                <a:rPr lang="hr-HR" sz="1400" dirty="0">
                  <a:latin typeface="Calibri" panose="020F0502020204030204" pitchFamily="34" charset="0"/>
                </a:rPr>
                <a:t>. </a:t>
              </a:r>
              <a:r>
                <a:rPr lang="hr-HR" sz="1400" dirty="0" err="1">
                  <a:latin typeface="Calibri" panose="020F0502020204030204" pitchFamily="34" charset="0"/>
                </a:rPr>
                <a:t>Heart</a:t>
              </a:r>
              <a:r>
                <a:rPr lang="hr-HR" sz="1400" dirty="0">
                  <a:latin typeface="Calibri" panose="020F0502020204030204" pitchFamily="34" charset="0"/>
                </a:rPr>
                <a:t> </a:t>
              </a:r>
              <a:r>
                <a:rPr lang="hr-HR" sz="1400" dirty="0" err="1">
                  <a:latin typeface="Calibri" panose="020F0502020204030204" pitchFamily="34" charset="0"/>
                </a:rPr>
                <a:t>Rhythm</a:t>
              </a:r>
              <a:r>
                <a:rPr lang="hr-HR" sz="1400" dirty="0">
                  <a:latin typeface="Calibri" panose="020F0502020204030204" pitchFamily="34" charset="0"/>
                </a:rPr>
                <a:t>. 2017;14:275-444. </a:t>
              </a:r>
              <a:endParaRPr lang="hr-HR" sz="1400" dirty="0"/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5D6062B3-6934-9150-6575-4118C2807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10" y="131155"/>
            <a:ext cx="301608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</a:rPr>
              <a:t>Rate control</a:t>
            </a:r>
            <a:endParaRPr lang="ru-RU" alt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1273FC4-04A0-2A16-8252-B78726E3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10" y="2635541"/>
            <a:ext cx="301608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</a:rPr>
              <a:t>PVI</a:t>
            </a:r>
            <a:endParaRPr lang="ru-RU" alt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29image33132608">
            <a:extLst>
              <a:ext uri="{FF2B5EF4-FFF2-40B4-BE49-F238E27FC236}">
                <a16:creationId xmlns:a16="http://schemas.microsoft.com/office/drawing/2014/main" id="{3BAF84B6-7F58-0EF3-F73A-EE06A87F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4" y="1095771"/>
            <a:ext cx="4775613" cy="466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age28image33131568">
            <a:extLst>
              <a:ext uri="{FF2B5EF4-FFF2-40B4-BE49-F238E27FC236}">
                <a16:creationId xmlns:a16="http://schemas.microsoft.com/office/drawing/2014/main" id="{97AF9CF0-FF82-7020-A153-CB80AD8F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23" y="1951649"/>
            <a:ext cx="2834713" cy="29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00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63036-E849-8D34-01E6-49F49BC396D1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5208" r="18906" b="11875"/>
          <a:stretch/>
        </p:blipFill>
        <p:spPr>
          <a:xfrm>
            <a:off x="2428990" y="396611"/>
            <a:ext cx="8558098" cy="525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4B515F1-6E64-2BE4-F982-757793A934B4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71270" y="5806397"/>
            <a:ext cx="5399314" cy="5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4B515F1-6E64-2BE4-F982-757793A934B4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71270" y="5849261"/>
            <a:ext cx="5399314" cy="57523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1A2931-12BB-E503-2E9B-E3F6D4E4B4C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13541" r="20899" b="12291"/>
          <a:stretch/>
        </p:blipFill>
        <p:spPr>
          <a:xfrm>
            <a:off x="2930833" y="355584"/>
            <a:ext cx="7839640" cy="536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21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E8B356D-B018-4643-B069-88CCF7A3A04A}"/>
              </a:ext>
            </a:extLst>
          </p:cNvPr>
          <p:cNvSpPr txBox="1">
            <a:spLocks/>
          </p:cNvSpPr>
          <p:nvPr/>
        </p:nvSpPr>
        <p:spPr>
          <a:xfrm>
            <a:off x="4116246" y="5652716"/>
            <a:ext cx="7898904" cy="44717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00" dirty="0" err="1">
                <a:latin typeface="+mj-lt"/>
              </a:rPr>
              <a:t>Hindricks</a:t>
            </a:r>
            <a:r>
              <a:rPr lang="en-US" sz="1000" dirty="0">
                <a:latin typeface="+mj-lt"/>
              </a:rPr>
              <a:t>, G., et al. 2020 ESC Guidelines for the diagnosis and management of atrial </a:t>
            </a:r>
            <a:r>
              <a:rPr lang="en-US" sz="1050" dirty="0">
                <a:latin typeface="+mj-lt"/>
              </a:rPr>
              <a:t>fibrillation</a:t>
            </a:r>
            <a:r>
              <a:rPr lang="en-US" sz="1000" dirty="0">
                <a:latin typeface="+mj-lt"/>
              </a:rPr>
              <a:t> developed in collaboration with the European Association of Cardio-Thoracic Surgery (EACTS). European Heart Journal, 1–126. 2020.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49F283A-9A7E-D7DA-125C-3A1771A973F7}"/>
              </a:ext>
            </a:extLst>
          </p:cNvPr>
          <p:cNvSpPr txBox="1">
            <a:spLocks/>
          </p:cNvSpPr>
          <p:nvPr/>
        </p:nvSpPr>
        <p:spPr>
          <a:xfrm>
            <a:off x="2847830" y="918300"/>
            <a:ext cx="6392184" cy="3323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Indications</a:t>
            </a:r>
            <a:r>
              <a:rPr lang="hr-HR" sz="2400" b="1" dirty="0">
                <a:latin typeface="Trebuchet MS" panose="020B0703020202090204" pitchFamily="34" charset="0"/>
                <a:ea typeface="Verdana" charset="0"/>
                <a:cs typeface="Verdana" charset="0"/>
              </a:rPr>
              <a:t> for PVI as FIRST line </a:t>
            </a:r>
            <a:r>
              <a:rPr lang="hr-HR" sz="24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treatment</a:t>
            </a:r>
            <a:endParaRPr lang="en-GB" sz="2400" b="1" dirty="0">
              <a:latin typeface="Trebuchet MS" panose="020B0703020202090204" pitchFamily="34" charset="0"/>
              <a:ea typeface="Verdana" charset="0"/>
              <a:cs typeface="Verdana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C41A3D7-7A63-BAAE-87C5-556D9C5D6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837" y="1935215"/>
            <a:ext cx="10075313" cy="333226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2CDA2CF-EAEB-4ED7-61EE-41C98743CA42}"/>
              </a:ext>
            </a:extLst>
          </p:cNvPr>
          <p:cNvCxnSpPr/>
          <p:nvPr/>
        </p:nvCxnSpPr>
        <p:spPr>
          <a:xfrm>
            <a:off x="2085975" y="3443288"/>
            <a:ext cx="512921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29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1F611D2-B01B-B039-448A-561D8E5B8240}"/>
              </a:ext>
            </a:extLst>
          </p:cNvPr>
          <p:cNvSpPr txBox="1">
            <a:spLocks/>
          </p:cNvSpPr>
          <p:nvPr/>
        </p:nvSpPr>
        <p:spPr>
          <a:xfrm>
            <a:off x="2743200" y="713790"/>
            <a:ext cx="8372187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Indications</a:t>
            </a:r>
            <a:r>
              <a:rPr lang="hr-HR" sz="2800" b="1" dirty="0">
                <a:latin typeface="Trebuchet MS" panose="020B0703020202090204" pitchFamily="34" charset="0"/>
                <a:ea typeface="Verdana" charset="0"/>
                <a:cs typeface="Verdana" charset="0"/>
              </a:rPr>
              <a:t> for PVI as </a:t>
            </a:r>
            <a:r>
              <a:rPr lang="hr-HR" sz="28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first</a:t>
            </a:r>
            <a:r>
              <a:rPr lang="hr-HR" sz="2800" b="1" dirty="0">
                <a:latin typeface="Trebuchet MS" panose="020B0703020202090204" pitchFamily="34" charset="0"/>
                <a:ea typeface="Verdana" charset="0"/>
                <a:cs typeface="Verdana" charset="0"/>
              </a:rPr>
              <a:t> line </a:t>
            </a:r>
            <a:r>
              <a:rPr lang="hr-HR" sz="28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treatment</a:t>
            </a:r>
            <a:r>
              <a:rPr lang="hr-HR" sz="2800" b="1" dirty="0">
                <a:latin typeface="Trebuchet MS" panose="020B0703020202090204" pitchFamily="34" charset="0"/>
                <a:ea typeface="Verdana" charset="0"/>
                <a:cs typeface="Verdana" charset="0"/>
              </a:rPr>
              <a:t> - </a:t>
            </a:r>
            <a:r>
              <a:rPr lang="hr-HR" sz="2800" b="1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background</a:t>
            </a:r>
            <a:endParaRPr lang="en-GB" sz="2800" b="1" dirty="0">
              <a:latin typeface="Trebuchet MS" panose="020B0703020202090204" pitchFamily="34" charset="0"/>
              <a:ea typeface="Verdana" charset="0"/>
              <a:cs typeface="Verdana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BE5C4-1E76-EE80-2DA4-4EB25F82B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719" y="2308678"/>
            <a:ext cx="5841161" cy="293631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52CB9B-0221-DDC2-4C12-2FB88BBFD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227" y="2245143"/>
            <a:ext cx="5817969" cy="3112315"/>
          </a:xfrm>
          <a:prstGeom prst="rect">
            <a:avLst/>
          </a:prstGeom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AFE63397-FF46-7215-B5FD-E85A35DF14A8}"/>
              </a:ext>
            </a:extLst>
          </p:cNvPr>
          <p:cNvSpPr/>
          <p:nvPr/>
        </p:nvSpPr>
        <p:spPr bwMode="auto">
          <a:xfrm>
            <a:off x="8930116" y="3931432"/>
            <a:ext cx="2844476" cy="13485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BE5B0-EC18-A047-ECE9-17B29E154146}"/>
              </a:ext>
            </a:extLst>
          </p:cNvPr>
          <p:cNvSpPr txBox="1"/>
          <p:nvPr/>
        </p:nvSpPr>
        <p:spPr>
          <a:xfrm>
            <a:off x="4045558" y="2385507"/>
            <a:ext cx="4844709" cy="267765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3 trials</a:t>
            </a:r>
            <a:r>
              <a:rPr lang="hr-HR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:</a:t>
            </a:r>
          </a:p>
          <a:p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hr-HR" sz="2400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RAAFT</a:t>
            </a:r>
            <a:r>
              <a:rPr lang="hr-HR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1 </a:t>
            </a:r>
            <a:endParaRPr lang="hr-HR" sz="2400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RAAFT 2  </a:t>
            </a:r>
            <a:endParaRPr lang="hr-HR" sz="2400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MANTRA PAF  </a:t>
            </a:r>
            <a:endParaRPr lang="hr-HR" sz="2400" b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hr-HR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+</a:t>
            </a:r>
          </a:p>
          <a:p>
            <a:pPr algn="ctr"/>
            <a:r>
              <a:rPr lang="x-none" sz="2400" b="1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1 meta analysis</a:t>
            </a:r>
          </a:p>
        </p:txBody>
      </p:sp>
    </p:spTree>
    <p:extLst>
      <p:ext uri="{BB962C8B-B14F-4D97-AF65-F5344CB8AC3E}">
        <p14:creationId xmlns:p14="http://schemas.microsoft.com/office/powerpoint/2010/main" val="249158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9FDF111E-6E6D-439C-B96F-309819C74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949" y="1700950"/>
            <a:ext cx="8610600" cy="36625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400" b="1" dirty="0"/>
              <a:t>Guidelines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/>
              <a:t>Prevalence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/>
              <a:t>What we are treating?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/>
              <a:t>Summary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" sz="1600" b="1" dirty="0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969949" y="415367"/>
            <a:ext cx="598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latin typeface="Montserrat" charset="0"/>
                <a:ea typeface="Montserrat" charset="0"/>
                <a:cs typeface="Montserrat" charset="0"/>
              </a:rPr>
              <a:t>AGENDA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B813127-3FB6-A9B7-5349-646D36E931A0}"/>
              </a:ext>
            </a:extLst>
          </p:cNvPr>
          <p:cNvSpPr/>
          <p:nvPr/>
        </p:nvSpPr>
        <p:spPr>
          <a:xfrm>
            <a:off x="2969949" y="1219200"/>
            <a:ext cx="2723280" cy="54429"/>
          </a:xfrm>
          <a:prstGeom prst="roundRect">
            <a:avLst/>
          </a:prstGeom>
          <a:solidFill>
            <a:srgbClr val="FFE9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3B32C3B-C78A-7FB9-B634-4BAFA2FB3431}"/>
              </a:ext>
            </a:extLst>
          </p:cNvPr>
          <p:cNvSpPr/>
          <p:nvPr/>
        </p:nvSpPr>
        <p:spPr>
          <a:xfrm>
            <a:off x="3144121" y="1082456"/>
            <a:ext cx="1754451" cy="54429"/>
          </a:xfrm>
          <a:prstGeom prst="roundRect">
            <a:avLst/>
          </a:prstGeom>
          <a:solidFill>
            <a:srgbClr val="FFE9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2D1C38-2A1D-0D87-3D5A-356ED8E22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hlinkClick r:id="rId7"/>
            <a:extLst>
              <a:ext uri="{FF2B5EF4-FFF2-40B4-BE49-F238E27FC236}">
                <a16:creationId xmlns:a16="http://schemas.microsoft.com/office/drawing/2014/main" id="{40979919-30A0-B382-6F46-DB1B532CA66D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395196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C47EFF-0E20-EA4B-682F-961873A5986C}"/>
              </a:ext>
            </a:extLst>
          </p:cNvPr>
          <p:cNvSpPr txBox="1">
            <a:spLocks/>
          </p:cNvSpPr>
          <p:nvPr/>
        </p:nvSpPr>
        <p:spPr>
          <a:xfrm>
            <a:off x="2237477" y="468051"/>
            <a:ext cx="9110663" cy="630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b="1">
                <a:latin typeface="Trebuchet MS" panose="020B0703020202090204" pitchFamily="34" charset="0"/>
                <a:ea typeface="Verdana" charset="0"/>
                <a:cs typeface="Verdana" charset="0"/>
              </a:rPr>
              <a:t>PVI as first line treatment</a:t>
            </a:r>
            <a:endParaRPr lang="x-none" sz="2800" b="1" dirty="0">
              <a:latin typeface="Trebuchet MS" panose="020B0703020202090204" pitchFamily="34" charset="0"/>
              <a:ea typeface="Verdana" charset="0"/>
              <a:cs typeface="Verdana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DECEB5A-5FCA-253D-E7FB-12B823AD3216}"/>
              </a:ext>
            </a:extLst>
          </p:cNvPr>
          <p:cNvSpPr txBox="1">
            <a:spLocks/>
          </p:cNvSpPr>
          <p:nvPr/>
        </p:nvSpPr>
        <p:spPr>
          <a:xfrm>
            <a:off x="2368230" y="1461245"/>
            <a:ext cx="4424579" cy="3528392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x-none" b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Guidelines included trials: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x-none" b="1" u="sng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RF trials</a:t>
            </a:r>
            <a:endParaRPr lang="hr-HR" b="1" u="sng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b="1" u="sng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x-none" sz="2000" b="1">
                <a:latin typeface="Verdana" charset="0"/>
                <a:ea typeface="Verdana" charset="0"/>
                <a:cs typeface="Verdana" charset="0"/>
              </a:rPr>
              <a:t>RAAFT 1</a:t>
            </a:r>
          </a:p>
          <a:p>
            <a:r>
              <a:rPr lang="x-none" sz="2000" b="1">
                <a:latin typeface="Verdana" charset="0"/>
                <a:ea typeface="Verdana" charset="0"/>
                <a:cs typeface="Verdana" charset="0"/>
              </a:rPr>
              <a:t>RAAFT 2</a:t>
            </a:r>
          </a:p>
          <a:p>
            <a:r>
              <a:rPr lang="x-none" sz="2000" b="1">
                <a:latin typeface="Verdana" charset="0"/>
                <a:ea typeface="Verdana" charset="0"/>
                <a:cs typeface="Verdana" charset="0"/>
              </a:rPr>
              <a:t>MANTRA PAF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x-none" sz="2000" b="1" u="sng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Total 491 pts</a:t>
            </a:r>
            <a:endParaRPr lang="x-none" sz="2000" b="1" u="sng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CF43136-77F2-0633-9141-58BA0E8837C8}"/>
              </a:ext>
            </a:extLst>
          </p:cNvPr>
          <p:cNvSpPr txBox="1">
            <a:spLocks/>
          </p:cNvSpPr>
          <p:nvPr/>
        </p:nvSpPr>
        <p:spPr bwMode="auto">
          <a:xfrm>
            <a:off x="7320896" y="1461245"/>
            <a:ext cx="4424579" cy="352839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x-none" b="1" kern="0" dirty="0" err="1">
                <a:latin typeface="Verdana" charset="0"/>
                <a:ea typeface="Verdana" charset="0"/>
                <a:cs typeface="Verdana" charset="0"/>
              </a:rPr>
              <a:t>New</a:t>
            </a:r>
            <a:r>
              <a:rPr lang="x-none" b="1" kern="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x-none" b="1" kern="0" dirty="0" err="1">
                <a:latin typeface="Verdana" charset="0"/>
                <a:ea typeface="Verdana" charset="0"/>
                <a:cs typeface="Verdana" charset="0"/>
              </a:rPr>
              <a:t>trials</a:t>
            </a:r>
            <a:endParaRPr lang="x-none" b="1" kern="0" dirty="0"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x-none" b="1" u="sng" kern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CRYO</a:t>
            </a:r>
          </a:p>
          <a:p>
            <a:endParaRPr lang="hr-HR" sz="2400" b="1" kern="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x-none" sz="2000" b="1" kern="0" dirty="0">
                <a:latin typeface="Verdana" charset="0"/>
                <a:ea typeface="Verdana" charset="0"/>
                <a:cs typeface="Verdana" charset="0"/>
              </a:rPr>
              <a:t>CRYOFIRST</a:t>
            </a:r>
          </a:p>
          <a:p>
            <a:r>
              <a:rPr lang="x-none" sz="2000" b="1" kern="0" dirty="0">
                <a:latin typeface="Verdana" charset="0"/>
                <a:ea typeface="Verdana" charset="0"/>
                <a:cs typeface="Verdana" charset="0"/>
              </a:rPr>
              <a:t>STOP AF FIRST</a:t>
            </a:r>
          </a:p>
          <a:p>
            <a:r>
              <a:rPr lang="x-none" sz="2000" b="1" kern="0" dirty="0">
                <a:latin typeface="Verdana" charset="0"/>
                <a:ea typeface="Verdana" charset="0"/>
                <a:cs typeface="Verdana" charset="0"/>
              </a:rPr>
              <a:t>EARLY AF</a:t>
            </a:r>
            <a:endParaRPr lang="hr-HR" sz="2000" b="1" kern="0" dirty="0">
              <a:latin typeface="Verdana" charset="0"/>
              <a:ea typeface="Verdana" charset="0"/>
              <a:cs typeface="Verdana" charset="0"/>
            </a:endParaRPr>
          </a:p>
          <a:p>
            <a:endParaRPr lang="x-none" sz="2000" b="1" kern="0" dirty="0">
              <a:latin typeface="Verdana" charset="0"/>
              <a:ea typeface="Verdana" charset="0"/>
              <a:cs typeface="Verdana" charset="0"/>
            </a:endParaRPr>
          </a:p>
          <a:p>
            <a:pPr marL="0" indent="0" algn="ctr">
              <a:buNone/>
            </a:pPr>
            <a:r>
              <a:rPr lang="x-none" sz="2400" b="1" u="sng" kern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Total 748 </a:t>
            </a:r>
            <a:r>
              <a:rPr lang="x-none" sz="2400" b="1" u="sng" kern="0" dirty="0" err="1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pts</a:t>
            </a:r>
            <a:endParaRPr lang="x-none" sz="2400" b="1" u="sng" kern="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748750-891C-70C5-5E43-2B19E14511CA}"/>
              </a:ext>
            </a:extLst>
          </p:cNvPr>
          <p:cNvSpPr txBox="1"/>
          <p:nvPr/>
        </p:nvSpPr>
        <p:spPr>
          <a:xfrm>
            <a:off x="2368230" y="5275715"/>
            <a:ext cx="9533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More data/more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pts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included+additional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technology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evaluated</a:t>
            </a:r>
            <a:endParaRPr lang="x-none" dirty="0">
              <a:latin typeface="Trebuchet MS" panose="020B0703020202090204" pitchFamily="34" charset="0"/>
              <a:ea typeface="Verdana" charset="0"/>
              <a:cs typeface="Verdana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More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evidence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supporting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PVI as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first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line/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early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treatment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dirty="0" err="1">
                <a:latin typeface="Trebuchet MS" panose="020B0703020202090204" pitchFamily="34" charset="0"/>
                <a:ea typeface="Verdana" charset="0"/>
                <a:cs typeface="Verdana" charset="0"/>
              </a:rPr>
              <a:t>especially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x-none" err="1">
                <a:latin typeface="Trebuchet MS" panose="020B0703020202090204" pitchFamily="34" charset="0"/>
                <a:ea typeface="Verdana" charset="0"/>
                <a:cs typeface="Verdana" charset="0"/>
              </a:rPr>
              <a:t>for</a:t>
            </a:r>
            <a:r>
              <a:rPr lang="x-none">
                <a:latin typeface="Trebuchet MS" panose="020B0703020202090204" pitchFamily="34" charset="0"/>
                <a:ea typeface="Verdana" charset="0"/>
                <a:cs typeface="Verdana" charset="0"/>
              </a:rPr>
              <a:t> paroxysmal </a:t>
            </a:r>
            <a:r>
              <a:rPr lang="x-none" dirty="0">
                <a:latin typeface="Trebuchet MS" panose="020B0703020202090204" pitchFamily="34" charset="0"/>
                <a:ea typeface="Verdana" charset="0"/>
                <a:cs typeface="Verdana" charset="0"/>
              </a:rPr>
              <a:t>AF</a:t>
            </a:r>
          </a:p>
          <a:p>
            <a:pPr algn="just"/>
            <a:endParaRPr lang="x-none" b="1" dirty="0">
              <a:latin typeface="Trebuchet MS" panose="020B0703020202090204" pitchFamily="34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8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0E96AB1-EC3D-5446-B80C-4C23FCA1A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03" y="2129590"/>
            <a:ext cx="9722934" cy="259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5E57D92-265E-A2B6-7F22-2F2F67EBC1DD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9504" r="45360" b="68798"/>
          <a:stretch/>
        </p:blipFill>
        <p:spPr>
          <a:xfrm>
            <a:off x="2239703" y="728095"/>
            <a:ext cx="4543427" cy="712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20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7A8F93E-F63E-5098-85FA-9DE3BCC80894}"/>
              </a:ext>
            </a:extLst>
          </p:cNvPr>
          <p:cNvSpPr/>
          <p:nvPr/>
        </p:nvSpPr>
        <p:spPr>
          <a:xfrm>
            <a:off x="2075638" y="210841"/>
            <a:ext cx="8668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PVI –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improvement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in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techniques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/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technologies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increases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success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rates</a:t>
            </a:r>
            <a:endParaRPr lang="hr-HR" sz="2800" b="1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pic>
        <p:nvPicPr>
          <p:cNvPr id="8" name="Picture 1" descr="page43image33161424">
            <a:extLst>
              <a:ext uri="{FF2B5EF4-FFF2-40B4-BE49-F238E27FC236}">
                <a16:creationId xmlns:a16="http://schemas.microsoft.com/office/drawing/2014/main" id="{F24A3FDB-3075-92F8-06DA-5177989E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38" y="1339487"/>
            <a:ext cx="5082430" cy="14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2442F3F-F3B8-54A1-26C8-70744068F5A8}"/>
              </a:ext>
            </a:extLst>
          </p:cNvPr>
          <p:cNvSpPr/>
          <p:nvPr/>
        </p:nvSpPr>
        <p:spPr>
          <a:xfrm>
            <a:off x="9119621" y="5302830"/>
            <a:ext cx="286946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67" dirty="0" err="1">
                <a:latin typeface="ArialMT"/>
              </a:rPr>
              <a:t>Kautzner</a:t>
            </a:r>
            <a:r>
              <a:rPr lang="hr-HR" sz="1467" dirty="0">
                <a:latin typeface="ArialMT"/>
              </a:rPr>
              <a:t> J </a:t>
            </a:r>
            <a:r>
              <a:rPr lang="hr-HR" sz="1467" dirty="0" err="1">
                <a:latin typeface="ArialMT"/>
              </a:rPr>
              <a:t>et</a:t>
            </a:r>
            <a:r>
              <a:rPr lang="hr-HR" sz="1467" dirty="0">
                <a:latin typeface="ArialMT"/>
              </a:rPr>
              <a:t> </a:t>
            </a:r>
            <a:r>
              <a:rPr lang="hr-HR" sz="1467" dirty="0" err="1">
                <a:latin typeface="ArialMT"/>
              </a:rPr>
              <a:t>al</a:t>
            </a:r>
            <a:r>
              <a:rPr lang="hr-HR" sz="1467" dirty="0">
                <a:latin typeface="ArialMT"/>
              </a:rPr>
              <a:t>, </a:t>
            </a:r>
            <a:r>
              <a:rPr lang="hr-HR" sz="1467" dirty="0" err="1">
                <a:latin typeface="ArialMT"/>
              </a:rPr>
              <a:t>Europace</a:t>
            </a:r>
            <a:r>
              <a:rPr lang="hr-HR" sz="1467" dirty="0">
                <a:latin typeface="ArialMT"/>
              </a:rPr>
              <a:t> 2015 </a:t>
            </a:r>
            <a:endParaRPr lang="hr-HR" sz="1467" dirty="0"/>
          </a:p>
        </p:txBody>
      </p:sp>
      <p:pic>
        <p:nvPicPr>
          <p:cNvPr id="10" name="Picture 2" descr="page44image33176400">
            <a:extLst>
              <a:ext uri="{FF2B5EF4-FFF2-40B4-BE49-F238E27FC236}">
                <a16:creationId xmlns:a16="http://schemas.microsoft.com/office/drawing/2014/main" id="{11F39652-12CF-1D57-D241-B59886AEE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84" y="2989570"/>
            <a:ext cx="3078424" cy="31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4817EAF-9D7B-F5DD-C522-102FA900F22D}"/>
              </a:ext>
            </a:extLst>
          </p:cNvPr>
          <p:cNvSpPr/>
          <p:nvPr/>
        </p:nvSpPr>
        <p:spPr>
          <a:xfrm>
            <a:off x="9119620" y="4955317"/>
            <a:ext cx="275111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67" dirty="0" err="1">
                <a:latin typeface="ArialMT"/>
              </a:rPr>
              <a:t>Phlips</a:t>
            </a:r>
            <a:r>
              <a:rPr lang="hr-HR" sz="1467" dirty="0">
                <a:latin typeface="ArialMT"/>
              </a:rPr>
              <a:t> T </a:t>
            </a:r>
            <a:r>
              <a:rPr lang="hr-HR" sz="1467" dirty="0" err="1">
                <a:latin typeface="ArialMT"/>
              </a:rPr>
              <a:t>et</a:t>
            </a:r>
            <a:r>
              <a:rPr lang="hr-HR" sz="1467" dirty="0">
                <a:latin typeface="ArialMT"/>
              </a:rPr>
              <a:t> </a:t>
            </a:r>
            <a:r>
              <a:rPr lang="hr-HR" sz="1467" dirty="0" err="1">
                <a:latin typeface="ArialMT"/>
              </a:rPr>
              <a:t>al</a:t>
            </a:r>
            <a:r>
              <a:rPr lang="hr-HR" sz="1467" dirty="0">
                <a:latin typeface="ArialMT"/>
              </a:rPr>
              <a:t>. </a:t>
            </a:r>
            <a:r>
              <a:rPr lang="hr-HR" sz="1467" dirty="0" err="1">
                <a:latin typeface="ArialMT"/>
              </a:rPr>
              <a:t>Europace</a:t>
            </a:r>
            <a:r>
              <a:rPr lang="hr-HR" sz="1467" dirty="0">
                <a:latin typeface="ArialMT"/>
              </a:rPr>
              <a:t>. 2018. </a:t>
            </a:r>
            <a:endParaRPr lang="hr-HR" sz="1467" dirty="0"/>
          </a:p>
        </p:txBody>
      </p:sp>
      <p:pic>
        <p:nvPicPr>
          <p:cNvPr id="12" name="Picture 4" descr="Cryoballoon or Radiofrequency Ablation for Paroxysmal Atrial Fibrillation |  NEJM">
            <a:extLst>
              <a:ext uri="{FF2B5EF4-FFF2-40B4-BE49-F238E27FC236}">
                <a16:creationId xmlns:a16="http://schemas.microsoft.com/office/drawing/2014/main" id="{72E1FBCD-5597-B1A6-E35E-DF45CCEA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85" y="1237070"/>
            <a:ext cx="2182910" cy="27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C73C5E-70FA-7C31-2309-F5E5921E14F3}"/>
              </a:ext>
            </a:extLst>
          </p:cNvPr>
          <p:cNvSpPr/>
          <p:nvPr/>
        </p:nvSpPr>
        <p:spPr>
          <a:xfrm>
            <a:off x="9119621" y="5650343"/>
            <a:ext cx="242116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67" dirty="0" err="1">
                <a:latin typeface="ArialMT"/>
              </a:rPr>
              <a:t>Kuck</a:t>
            </a:r>
            <a:r>
              <a:rPr lang="hr-HR" sz="1467" dirty="0">
                <a:latin typeface="ArialMT"/>
              </a:rPr>
              <a:t> KH </a:t>
            </a:r>
            <a:r>
              <a:rPr lang="hr-HR" sz="1467" dirty="0" err="1">
                <a:latin typeface="ArialMT"/>
              </a:rPr>
              <a:t>et</a:t>
            </a:r>
            <a:r>
              <a:rPr lang="hr-HR" sz="1467" dirty="0">
                <a:latin typeface="ArialMT"/>
              </a:rPr>
              <a:t> </a:t>
            </a:r>
            <a:r>
              <a:rPr lang="hr-HR" sz="1467" dirty="0" err="1">
                <a:latin typeface="ArialMT"/>
              </a:rPr>
              <a:t>al</a:t>
            </a:r>
            <a:r>
              <a:rPr lang="hr-HR" sz="1467" dirty="0">
                <a:latin typeface="ArialMT"/>
              </a:rPr>
              <a:t>, NEJM 2016 </a:t>
            </a:r>
            <a:endParaRPr lang="hr-HR" sz="1467" dirty="0"/>
          </a:p>
        </p:txBody>
      </p:sp>
      <p:pic>
        <p:nvPicPr>
          <p:cNvPr id="14" name="Picture 6" descr="Radiofrequency ablation catheter - CARTO® THERMOCOOL® SF - Biosense Webster  - renal artery">
            <a:extLst>
              <a:ext uri="{FF2B5EF4-FFF2-40B4-BE49-F238E27FC236}">
                <a16:creationId xmlns:a16="http://schemas.microsoft.com/office/drawing/2014/main" id="{685816B9-1E6B-FE3E-0DF1-A399D890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53" y="4955317"/>
            <a:ext cx="2587323" cy="10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actiCath Contact Force Ablation Catheter, SE Product Features">
            <a:extLst>
              <a:ext uri="{FF2B5EF4-FFF2-40B4-BE49-F238E27FC236}">
                <a16:creationId xmlns:a16="http://schemas.microsoft.com/office/drawing/2014/main" id="{61088590-3426-3D62-FF88-8AEA912A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15" y="1620588"/>
            <a:ext cx="1984150" cy="14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NTELLANAV STABLEPOINT™ Catheter Tip">
            <a:extLst>
              <a:ext uri="{FF2B5EF4-FFF2-40B4-BE49-F238E27FC236}">
                <a16:creationId xmlns:a16="http://schemas.microsoft.com/office/drawing/2014/main" id="{7780A7AE-88D7-78D0-92B9-D4CD7B2F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07" y="2964848"/>
            <a:ext cx="2176016" cy="21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6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CD68B12-8248-1129-525F-5372BFE4BEE3}"/>
              </a:ext>
            </a:extLst>
          </p:cNvPr>
          <p:cNvSpPr txBox="1">
            <a:spLocks/>
          </p:cNvSpPr>
          <p:nvPr/>
        </p:nvSpPr>
        <p:spPr>
          <a:xfrm>
            <a:off x="2164671" y="910828"/>
            <a:ext cx="8915400" cy="674687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100" b="1" dirty="0">
                <a:latin typeface="Trebuchet MS" panose="020B0703020202090204" pitchFamily="34" charset="0"/>
                <a:ea typeface="Verdana" charset="0"/>
                <a:cs typeface="Verdana" charset="0"/>
              </a:rPr>
              <a:t>DOES PVI only work?</a:t>
            </a:r>
            <a:br>
              <a:rPr lang="en-US" sz="3600" dirty="0">
                <a:latin typeface="Verdana" charset="0"/>
                <a:ea typeface="Verdana" charset="0"/>
                <a:cs typeface="Verdana" charset="0"/>
              </a:rPr>
            </a:br>
            <a:endParaRPr lang="de-DE" sz="36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119B51D-BF51-00AD-DFE1-84D3614CF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2918" y="357188"/>
            <a:ext cx="5467071" cy="160401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E4A78AE0-A41A-F0D2-0B1C-8DD9FF5A8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9212" y="2147415"/>
            <a:ext cx="5462316" cy="341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39018D0-9D8A-4CC2-3FCA-83CEA1159774}"/>
              </a:ext>
            </a:extLst>
          </p:cNvPr>
          <p:cNvSpPr txBox="1">
            <a:spLocks/>
          </p:cNvSpPr>
          <p:nvPr/>
        </p:nvSpPr>
        <p:spPr>
          <a:xfrm>
            <a:off x="7101223" y="2279948"/>
            <a:ext cx="4948767" cy="2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14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studies</a:t>
            </a: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including</a:t>
            </a: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 PVI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only</a:t>
            </a:r>
            <a:endParaRPr lang="de-DE" sz="2400" dirty="0">
              <a:latin typeface="Verdana" charset="0"/>
              <a:ea typeface="Verdana" charset="0"/>
              <a:cs typeface="Verdana" charset="0"/>
            </a:endParaRPr>
          </a:p>
          <a:p>
            <a:pPr>
              <a:defRPr/>
            </a:pP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956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patients</a:t>
            </a:r>
            <a:endParaRPr lang="de-DE" sz="2400" dirty="0">
              <a:latin typeface="Verdana" charset="0"/>
              <a:ea typeface="Verdana" charset="0"/>
              <a:cs typeface="Verdana" charset="0"/>
            </a:endParaRPr>
          </a:p>
          <a:p>
            <a:pPr>
              <a:defRPr/>
            </a:pP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45% RF 55% CB</a:t>
            </a:r>
          </a:p>
          <a:p>
            <a:pPr>
              <a:defRPr/>
            </a:pP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12 m.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success</a:t>
            </a: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de-DE" sz="2400" dirty="0" err="1">
                <a:latin typeface="Verdana" charset="0"/>
                <a:ea typeface="Verdana" charset="0"/>
                <a:cs typeface="Verdana" charset="0"/>
              </a:rPr>
              <a:t>rates</a:t>
            </a:r>
            <a:r>
              <a:rPr lang="de-DE" sz="2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de-DE" sz="2400" b="1" dirty="0">
                <a:latin typeface="Verdana" charset="0"/>
                <a:ea typeface="Verdana" charset="0"/>
                <a:cs typeface="Verdana" charset="0"/>
              </a:rPr>
              <a:t>66.7%</a:t>
            </a:r>
          </a:p>
          <a:p>
            <a:pPr>
              <a:defRPr/>
            </a:pPr>
            <a:endParaRPr lang="de-DE" sz="2400" dirty="0"/>
          </a:p>
          <a:p>
            <a:pPr>
              <a:defRPr/>
            </a:pPr>
            <a:endParaRPr lang="de-DE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2400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B1FFBA96-0366-F10C-DB19-78AD512E5768}"/>
              </a:ext>
            </a:extLst>
          </p:cNvPr>
          <p:cNvSpPr txBox="1">
            <a:spLocks/>
          </p:cNvSpPr>
          <p:nvPr/>
        </p:nvSpPr>
        <p:spPr>
          <a:xfrm>
            <a:off x="7101222" y="4547295"/>
            <a:ext cx="4948767" cy="117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800" b="1" dirty="0" err="1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Only</a:t>
            </a: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3 </a:t>
            </a:r>
            <a:r>
              <a:rPr lang="de-DE" sz="1800" b="1" dirty="0" err="1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are</a:t>
            </a: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RCTs</a:t>
            </a:r>
          </a:p>
          <a:p>
            <a:pPr>
              <a:defRPr/>
            </a:pP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Quality </a:t>
            </a:r>
            <a:r>
              <a:rPr lang="de-DE" sz="1800" b="1" dirty="0" err="1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of</a:t>
            </a: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studies</a:t>
            </a: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de-DE" sz="1800" b="1" dirty="0" err="1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heterogeneity</a:t>
            </a:r>
            <a:endParaRPr lang="de-DE" sz="1800" b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defRPr/>
            </a:pPr>
            <a:r>
              <a:rPr lang="de-DE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SHORT </a:t>
            </a:r>
            <a:r>
              <a:rPr lang="en-US" sz="1800" b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FOLLOW UP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6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21115D6-8AA3-5239-64F1-DC2841099382}"/>
              </a:ext>
            </a:extLst>
          </p:cNvPr>
          <p:cNvSpPr/>
          <p:nvPr/>
        </p:nvSpPr>
        <p:spPr>
          <a:xfrm>
            <a:off x="10451420" y="3455515"/>
            <a:ext cx="1462951" cy="800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7ED24C7-13C0-451A-92F2-E10B8005E912}"/>
              </a:ext>
            </a:extLst>
          </p:cNvPr>
          <p:cNvSpPr/>
          <p:nvPr/>
        </p:nvSpPr>
        <p:spPr>
          <a:xfrm>
            <a:off x="4682539" y="46805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What</a:t>
            </a:r>
            <a:r>
              <a:rPr lang="hr-HR" sz="3200" b="1" dirty="0">
                <a:solidFill>
                  <a:schemeClr val="tx2"/>
                </a:solidFill>
                <a:latin typeface="Trebuchet MS" panose="020B0703020202090204" pitchFamily="34" charset="0"/>
              </a:rPr>
              <a:t> to do </a:t>
            </a:r>
            <a:r>
              <a:rPr lang="hr-HR" sz="32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beyond</a:t>
            </a:r>
            <a:r>
              <a:rPr lang="hr-HR" sz="3200" b="1" dirty="0">
                <a:solidFill>
                  <a:schemeClr val="tx2"/>
                </a:solidFill>
                <a:latin typeface="Trebuchet MS" panose="020B0703020202090204" pitchFamily="34" charset="0"/>
              </a:rPr>
              <a:t> PVI?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F6DD5DE-3FC1-53AF-509B-6D014D50A5EB}"/>
              </a:ext>
            </a:extLst>
          </p:cNvPr>
          <p:cNvSpPr/>
          <p:nvPr/>
        </p:nvSpPr>
        <p:spPr>
          <a:xfrm>
            <a:off x="3786371" y="5699308"/>
            <a:ext cx="7464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>
                <a:latin typeface="Calibri" panose="020F0502020204030204" pitchFamily="34" charset="0"/>
              </a:rPr>
              <a:t>2017 HRS/EHRA/ECAS </a:t>
            </a:r>
            <a:r>
              <a:rPr lang="hr-HR" sz="1400" dirty="0" err="1">
                <a:latin typeface="Calibri" panose="020F0502020204030204" pitchFamily="34" charset="0"/>
              </a:rPr>
              <a:t>Consensus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Statement</a:t>
            </a:r>
            <a:r>
              <a:rPr lang="hr-HR" sz="1400" dirty="0">
                <a:latin typeface="Calibri" panose="020F0502020204030204" pitchFamily="34" charset="0"/>
              </a:rPr>
              <a:t> on AF </a:t>
            </a:r>
            <a:r>
              <a:rPr lang="hr-HR" sz="1400" dirty="0" err="1">
                <a:latin typeface="Calibri" panose="020F0502020204030204" pitchFamily="34" charset="0"/>
              </a:rPr>
              <a:t>ablation</a:t>
            </a:r>
            <a:r>
              <a:rPr lang="hr-HR" sz="1400" dirty="0">
                <a:latin typeface="Calibri" panose="020F0502020204030204" pitchFamily="34" charset="0"/>
              </a:rPr>
              <a:t>. </a:t>
            </a:r>
            <a:r>
              <a:rPr lang="hr-HR" sz="1400" dirty="0" err="1">
                <a:latin typeface="Calibri" panose="020F0502020204030204" pitchFamily="34" charset="0"/>
              </a:rPr>
              <a:t>Calkins</a:t>
            </a:r>
            <a:r>
              <a:rPr lang="hr-HR" sz="1400" dirty="0">
                <a:latin typeface="Calibri" panose="020F0502020204030204" pitchFamily="34" charset="0"/>
              </a:rPr>
              <a:t> H </a:t>
            </a:r>
            <a:r>
              <a:rPr lang="hr-HR" sz="1400" dirty="0" err="1">
                <a:latin typeface="Calibri" panose="020F0502020204030204" pitchFamily="34" charset="0"/>
              </a:rPr>
              <a:t>et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al</a:t>
            </a:r>
            <a:r>
              <a:rPr lang="hr-HR" sz="1400" dirty="0">
                <a:latin typeface="Calibri" panose="020F0502020204030204" pitchFamily="34" charset="0"/>
              </a:rPr>
              <a:t>. </a:t>
            </a:r>
            <a:r>
              <a:rPr lang="hr-HR" sz="1400" dirty="0" err="1">
                <a:latin typeface="Calibri" panose="020F0502020204030204" pitchFamily="34" charset="0"/>
              </a:rPr>
              <a:t>Heart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Rhythm</a:t>
            </a:r>
            <a:r>
              <a:rPr lang="hr-HR" sz="1400" dirty="0">
                <a:latin typeface="Calibri" panose="020F0502020204030204" pitchFamily="34" charset="0"/>
              </a:rPr>
              <a:t>. 2017;14:275-444. </a:t>
            </a:r>
            <a:endParaRPr lang="hr-HR" sz="1400" dirty="0"/>
          </a:p>
        </p:txBody>
      </p:sp>
      <p:pic>
        <p:nvPicPr>
          <p:cNvPr id="9" name="Picture 1" descr="page28image33142176">
            <a:extLst>
              <a:ext uri="{FF2B5EF4-FFF2-40B4-BE49-F238E27FC236}">
                <a16:creationId xmlns:a16="http://schemas.microsoft.com/office/drawing/2014/main" id="{A792D7B0-5B98-74FA-C18A-A7FDAA7F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94" y="1399926"/>
            <a:ext cx="5597443" cy="4058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5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FAE9F3C-43BE-225B-EAD3-A181DBF35B62}"/>
              </a:ext>
            </a:extLst>
          </p:cNvPr>
          <p:cNvSpPr/>
          <p:nvPr/>
        </p:nvSpPr>
        <p:spPr>
          <a:xfrm>
            <a:off x="2075638" y="561280"/>
            <a:ext cx="9745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What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to do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beyond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PVI –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posterior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wall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isolation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(PWI)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00A288-D91A-7383-2DD2-364B2AADC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698" y="2063016"/>
            <a:ext cx="5652156" cy="49900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AC90ED9-21BA-8238-5F94-008384005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034" y="1820510"/>
            <a:ext cx="4753979" cy="377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9BA8A3E-DE95-97BC-E38C-B296A54300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6680" y="3011859"/>
            <a:ext cx="5397174" cy="2778583"/>
          </a:xfrm>
          <a:prstGeom prst="rect">
            <a:avLst/>
          </a:prstGeom>
        </p:spPr>
      </p:pic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0DAADEDE-AB22-AC9E-C2E8-0148A0EA528B}"/>
              </a:ext>
            </a:extLst>
          </p:cNvPr>
          <p:cNvCxnSpPr>
            <a:cxnSpLocks/>
          </p:cNvCxnSpPr>
          <p:nvPr/>
        </p:nvCxnSpPr>
        <p:spPr>
          <a:xfrm>
            <a:off x="7100886" y="3880550"/>
            <a:ext cx="4729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1A402249-9545-4EE1-FD57-3AD8138E82AB}"/>
              </a:ext>
            </a:extLst>
          </p:cNvPr>
          <p:cNvCxnSpPr>
            <a:cxnSpLocks/>
          </p:cNvCxnSpPr>
          <p:nvPr/>
        </p:nvCxnSpPr>
        <p:spPr>
          <a:xfrm>
            <a:off x="7033961" y="4863685"/>
            <a:ext cx="4701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0004DC69-F6A1-E7C3-98E3-ED710600BA26}"/>
              </a:ext>
            </a:extLst>
          </p:cNvPr>
          <p:cNvCxnSpPr>
            <a:cxnSpLocks/>
          </p:cNvCxnSpPr>
          <p:nvPr/>
        </p:nvCxnSpPr>
        <p:spPr>
          <a:xfrm>
            <a:off x="6690445" y="5181486"/>
            <a:ext cx="653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7ED24C7-13C0-451A-92F2-E10B8005E912}"/>
              </a:ext>
            </a:extLst>
          </p:cNvPr>
          <p:cNvSpPr/>
          <p:nvPr/>
        </p:nvSpPr>
        <p:spPr>
          <a:xfrm>
            <a:off x="4682539" y="46805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What</a:t>
            </a:r>
            <a:r>
              <a:rPr lang="hr-HR" sz="3200" b="1" dirty="0">
                <a:solidFill>
                  <a:schemeClr val="tx2"/>
                </a:solidFill>
                <a:latin typeface="Trebuchet MS" panose="020B0703020202090204" pitchFamily="34" charset="0"/>
              </a:rPr>
              <a:t> to do </a:t>
            </a:r>
            <a:r>
              <a:rPr lang="hr-HR" sz="32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beyond</a:t>
            </a:r>
            <a:r>
              <a:rPr lang="hr-HR" sz="3200" b="1" dirty="0">
                <a:solidFill>
                  <a:schemeClr val="tx2"/>
                </a:solidFill>
                <a:latin typeface="Trebuchet MS" panose="020B0703020202090204" pitchFamily="34" charset="0"/>
              </a:rPr>
              <a:t> PVI?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F6DD5DE-3FC1-53AF-509B-6D014D50A5EB}"/>
              </a:ext>
            </a:extLst>
          </p:cNvPr>
          <p:cNvSpPr/>
          <p:nvPr/>
        </p:nvSpPr>
        <p:spPr>
          <a:xfrm>
            <a:off x="3786371" y="5699308"/>
            <a:ext cx="7464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>
                <a:latin typeface="Calibri" panose="020F0502020204030204" pitchFamily="34" charset="0"/>
              </a:rPr>
              <a:t>2017 HRS/EHRA/ECAS </a:t>
            </a:r>
            <a:r>
              <a:rPr lang="hr-HR" sz="1400" dirty="0" err="1">
                <a:latin typeface="Calibri" panose="020F0502020204030204" pitchFamily="34" charset="0"/>
              </a:rPr>
              <a:t>Consensus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Statement</a:t>
            </a:r>
            <a:r>
              <a:rPr lang="hr-HR" sz="1400" dirty="0">
                <a:latin typeface="Calibri" panose="020F0502020204030204" pitchFamily="34" charset="0"/>
              </a:rPr>
              <a:t> on AF </a:t>
            </a:r>
            <a:r>
              <a:rPr lang="hr-HR" sz="1400" dirty="0" err="1">
                <a:latin typeface="Calibri" panose="020F0502020204030204" pitchFamily="34" charset="0"/>
              </a:rPr>
              <a:t>ablation</a:t>
            </a:r>
            <a:r>
              <a:rPr lang="hr-HR" sz="1400" dirty="0">
                <a:latin typeface="Calibri" panose="020F0502020204030204" pitchFamily="34" charset="0"/>
              </a:rPr>
              <a:t>. </a:t>
            </a:r>
            <a:r>
              <a:rPr lang="hr-HR" sz="1400" dirty="0" err="1">
                <a:latin typeface="Calibri" panose="020F0502020204030204" pitchFamily="34" charset="0"/>
              </a:rPr>
              <a:t>Calkins</a:t>
            </a:r>
            <a:r>
              <a:rPr lang="hr-HR" sz="1400" dirty="0">
                <a:latin typeface="Calibri" panose="020F0502020204030204" pitchFamily="34" charset="0"/>
              </a:rPr>
              <a:t> H </a:t>
            </a:r>
            <a:r>
              <a:rPr lang="hr-HR" sz="1400" dirty="0" err="1">
                <a:latin typeface="Calibri" panose="020F0502020204030204" pitchFamily="34" charset="0"/>
              </a:rPr>
              <a:t>et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al</a:t>
            </a:r>
            <a:r>
              <a:rPr lang="hr-HR" sz="1400" dirty="0">
                <a:latin typeface="Calibri" panose="020F0502020204030204" pitchFamily="34" charset="0"/>
              </a:rPr>
              <a:t>. </a:t>
            </a:r>
            <a:r>
              <a:rPr lang="hr-HR" sz="1400" dirty="0" err="1">
                <a:latin typeface="Calibri" panose="020F0502020204030204" pitchFamily="34" charset="0"/>
              </a:rPr>
              <a:t>Heart</a:t>
            </a:r>
            <a:r>
              <a:rPr lang="hr-HR" sz="1400" dirty="0">
                <a:latin typeface="Calibri" panose="020F0502020204030204" pitchFamily="34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</a:rPr>
              <a:t>Rhythm</a:t>
            </a:r>
            <a:r>
              <a:rPr lang="hr-HR" sz="1400" dirty="0">
                <a:latin typeface="Calibri" panose="020F0502020204030204" pitchFamily="34" charset="0"/>
              </a:rPr>
              <a:t>. 2017;14:275-444. </a:t>
            </a:r>
            <a:endParaRPr lang="hr-HR" sz="1400" dirty="0"/>
          </a:p>
        </p:txBody>
      </p:sp>
      <p:pic>
        <p:nvPicPr>
          <p:cNvPr id="9" name="Picture 1" descr="page28image33142176">
            <a:extLst>
              <a:ext uri="{FF2B5EF4-FFF2-40B4-BE49-F238E27FC236}">
                <a16:creationId xmlns:a16="http://schemas.microsoft.com/office/drawing/2014/main" id="{A792D7B0-5B98-74FA-C18A-A7FDAA7F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94" y="1399926"/>
            <a:ext cx="5597443" cy="4058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88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D1F6709-E421-99CC-2809-3D306C677B3C}"/>
              </a:ext>
            </a:extLst>
          </p:cNvPr>
          <p:cNvSpPr/>
          <p:nvPr/>
        </p:nvSpPr>
        <p:spPr>
          <a:xfrm>
            <a:off x="3981004" y="468051"/>
            <a:ext cx="5048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Substrate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/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fibrosis</a:t>
            </a:r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guided</a:t>
            </a:r>
            <a:endParaRPr lang="hr-HR" sz="2800" b="1" dirty="0">
              <a:solidFill>
                <a:schemeClr val="tx2"/>
              </a:solidFill>
              <a:latin typeface="Trebuchet MS" panose="020B0703020202090204" pitchFamily="34" charset="0"/>
            </a:endParaRPr>
          </a:p>
          <a:p>
            <a:pPr algn="ctr"/>
            <a:endParaRPr lang="hr-HR" sz="2800" b="1" dirty="0">
              <a:solidFill>
                <a:schemeClr val="tx2"/>
              </a:solidFill>
              <a:latin typeface="Trebuchet MS" panose="020B0703020202090204" pitchFamily="34" charset="0"/>
            </a:endParaRPr>
          </a:p>
          <a:p>
            <a:pPr algn="ctr"/>
            <a:r>
              <a:rPr lang="hr-HR" sz="2800" b="1" dirty="0">
                <a:solidFill>
                  <a:schemeClr val="tx2"/>
                </a:solidFill>
                <a:latin typeface="Trebuchet MS" panose="020B0703020202090204" pitchFamily="34" charset="0"/>
              </a:rPr>
              <a:t>DECAAF II </a:t>
            </a:r>
            <a:r>
              <a:rPr lang="hr-HR" sz="28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Trial</a:t>
            </a:r>
            <a:endParaRPr lang="hr-HR" sz="2800" b="1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08AB90B-4900-4213-50B9-E7C5197B4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209" y="1831839"/>
            <a:ext cx="5350933" cy="378198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39E181B-FB7A-DEC0-9C03-E81EFD067A04}"/>
              </a:ext>
            </a:extLst>
          </p:cNvPr>
          <p:cNvSpPr/>
          <p:nvPr/>
        </p:nvSpPr>
        <p:spPr>
          <a:xfrm>
            <a:off x="2348275" y="585738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400" dirty="0" err="1">
                <a:latin typeface="Verdana" charset="0"/>
                <a:ea typeface="Verdana" charset="0"/>
                <a:cs typeface="Verdana" charset="0"/>
              </a:rPr>
              <a:t>Marrouche</a:t>
            </a:r>
            <a:r>
              <a:rPr lang="hr-HR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400" dirty="0" err="1">
                <a:latin typeface="Verdana" charset="0"/>
                <a:ea typeface="Verdana" charset="0"/>
                <a:cs typeface="Verdana" charset="0"/>
              </a:rPr>
              <a:t>et</a:t>
            </a:r>
            <a:r>
              <a:rPr lang="hr-HR" sz="14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400" dirty="0" err="1">
                <a:latin typeface="Verdana" charset="0"/>
                <a:ea typeface="Verdana" charset="0"/>
                <a:cs typeface="Verdana" charset="0"/>
              </a:rPr>
              <a:t>al</a:t>
            </a:r>
            <a:r>
              <a:rPr lang="hr-HR" sz="1400" dirty="0">
                <a:latin typeface="Verdana" charset="0"/>
                <a:ea typeface="Verdana" charset="0"/>
                <a:cs typeface="Verdana" charset="0"/>
              </a:rPr>
              <a:t>. PRESENTED @ ESC 2021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DC8944-60E0-CA60-8B3D-041AA49F6BE1}"/>
              </a:ext>
            </a:extLst>
          </p:cNvPr>
          <p:cNvSpPr/>
          <p:nvPr/>
        </p:nvSpPr>
        <p:spPr>
          <a:xfrm>
            <a:off x="6505352" y="4818545"/>
            <a:ext cx="56483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ITT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analysis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– </a:t>
            </a:r>
            <a:r>
              <a:rPr lang="hr-HR" sz="1600" b="1" dirty="0">
                <a:latin typeface="Verdana" charset="0"/>
                <a:ea typeface="Verdana" charset="0"/>
                <a:cs typeface="Verdana" charset="0"/>
              </a:rPr>
              <a:t>no </a:t>
            </a:r>
            <a:r>
              <a:rPr lang="hr-HR" sz="1600" b="1" dirty="0" err="1">
                <a:latin typeface="Verdana" charset="0"/>
                <a:ea typeface="Verdana" charset="0"/>
                <a:cs typeface="Verdana" charset="0"/>
              </a:rPr>
              <a:t>difference</a:t>
            </a:r>
            <a:r>
              <a:rPr lang="hr-HR" sz="1600" b="1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b="1" dirty="0" err="1">
                <a:latin typeface="Verdana" charset="0"/>
                <a:ea typeface="Verdana" charset="0"/>
                <a:cs typeface="Verdana" charset="0"/>
              </a:rPr>
              <a:t>in</a:t>
            </a:r>
            <a:r>
              <a:rPr lang="hr-HR" sz="1600" b="1" dirty="0">
                <a:latin typeface="Verdana" charset="0"/>
                <a:ea typeface="Verdana" charset="0"/>
                <a:cs typeface="Verdana" charset="0"/>
              </a:rPr>
              <a:t> AF </a:t>
            </a:r>
            <a:r>
              <a:rPr lang="hr-HR" sz="1600" b="1" dirty="0" err="1">
                <a:latin typeface="Verdana" charset="0"/>
                <a:ea typeface="Verdana" charset="0"/>
                <a:cs typeface="Verdana" charset="0"/>
              </a:rPr>
              <a:t>recurrence</a:t>
            </a:r>
            <a:endParaRPr lang="hr-HR" sz="1600" b="1" dirty="0">
              <a:latin typeface="Verdana" charset="0"/>
              <a:ea typeface="Verdana" charset="0"/>
              <a:cs typeface="Verdana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hr-HR" sz="1600" b="1" dirty="0">
              <a:latin typeface="Verdana" charset="0"/>
              <a:ea typeface="Verdana" charset="0"/>
              <a:cs typeface="Verdana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More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strokes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in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fibrosis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guided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dirty="0" err="1">
                <a:latin typeface="Verdana" charset="0"/>
                <a:ea typeface="Verdana" charset="0"/>
                <a:cs typeface="Verdana" charset="0"/>
              </a:rPr>
              <a:t>group</a:t>
            </a:r>
            <a:r>
              <a:rPr lang="hr-HR" sz="1600" dirty="0">
                <a:latin typeface="Verdana" charset="0"/>
                <a:ea typeface="Verdana" charset="0"/>
                <a:cs typeface="Verdana" charset="0"/>
              </a:rPr>
              <a:t> (p=0.013)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hr-HR" sz="1600" dirty="0">
              <a:latin typeface="Verdana" charset="0"/>
              <a:ea typeface="Verdana" charset="0"/>
              <a:cs typeface="Verdana" charset="0"/>
            </a:endParaRPr>
          </a:p>
          <a:p>
            <a:endParaRPr lang="hr-HR" sz="16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5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136272F-402C-BB06-0947-4AC283C422B2}"/>
              </a:ext>
            </a:extLst>
          </p:cNvPr>
          <p:cNvSpPr txBox="1">
            <a:spLocks/>
          </p:cNvSpPr>
          <p:nvPr/>
        </p:nvSpPr>
        <p:spPr>
          <a:xfrm>
            <a:off x="2075638" y="625154"/>
            <a:ext cx="7449869" cy="799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-1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E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t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han</a:t>
            </a:r>
            <a:r>
              <a:rPr lang="en-US" b="1" spc="-1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ol </a:t>
            </a:r>
            <a:r>
              <a:rPr lang="en-US" b="1" spc="-2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i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n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f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u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s</a:t>
            </a:r>
            <a:r>
              <a:rPr lang="en-US" b="1" spc="-2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i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on </a:t>
            </a:r>
          </a:p>
          <a:p>
            <a:pPr marL="0" indent="0">
              <a:buNone/>
            </a:pPr>
            <a:r>
              <a:rPr lang="en-US" b="1" spc="-2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i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n 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t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h</a:t>
            </a:r>
            <a:r>
              <a:rPr lang="en-US" b="1" spc="-1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e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en-US" b="1" spc="-1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ve</a:t>
            </a:r>
            <a:r>
              <a:rPr lang="en-US" b="1" spc="-2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i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n of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 </a:t>
            </a:r>
            <a:r>
              <a:rPr lang="en-US" b="1" spc="-1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Mar</a:t>
            </a:r>
            <a:r>
              <a:rPr lang="en-US" b="1" spc="-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s</a:t>
            </a:r>
            <a:r>
              <a:rPr lang="en-US" b="1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h</a:t>
            </a:r>
            <a:r>
              <a:rPr lang="en-US" b="1" spc="-1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a</a:t>
            </a:r>
            <a:r>
              <a:rPr lang="en-US" b="1" spc="-2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l</a:t>
            </a:r>
            <a:r>
              <a:rPr lang="en-US" b="1" spc="-10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l</a:t>
            </a:r>
            <a:endParaRPr lang="en-US" b="1" dirty="0">
              <a:solidFill>
                <a:schemeClr val="tx2"/>
              </a:solidFill>
              <a:latin typeface="Trebuchet MS" panose="020B0703020202090204" pitchFamily="34" charset="0"/>
              <a:ea typeface="Verdana" charset="0"/>
              <a:cs typeface="Verdana" charset="0"/>
            </a:endParaRPr>
          </a:p>
          <a:p>
            <a:endParaRPr lang="x-none" dirty="0">
              <a:solidFill>
                <a:schemeClr val="accent1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D53C725-428A-C3FA-4EA0-BBA19B342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1834" y="486258"/>
            <a:ext cx="5247712" cy="13894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8B9DB8-5FB5-2909-DF45-16AF93A6300D}"/>
              </a:ext>
            </a:extLst>
          </p:cNvPr>
          <p:cNvSpPr txBox="1"/>
          <p:nvPr/>
        </p:nvSpPr>
        <p:spPr>
          <a:xfrm>
            <a:off x="2955028" y="4971760"/>
            <a:ext cx="7539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350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Persistent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AF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patients</a:t>
            </a:r>
            <a:endParaRPr lang="hr-HR" sz="1600" b="1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Randomized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to CA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or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CA+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VoM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VoM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AA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increased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likelihood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of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hr-HR" sz="1600" b="1" dirty="0" err="1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being</a:t>
            </a:r>
            <a:r>
              <a:rPr lang="hr-HR" sz="1600" b="1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AF free</a:t>
            </a:r>
            <a:endParaRPr lang="x-none" sz="1600" b="1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63DF4CB-73FB-80C0-D0BE-2F7FF2DC4766}"/>
              </a:ext>
            </a:extLst>
          </p:cNvPr>
          <p:cNvSpPr/>
          <p:nvPr/>
        </p:nvSpPr>
        <p:spPr>
          <a:xfrm>
            <a:off x="2289722" y="2028707"/>
            <a:ext cx="8665299" cy="2800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17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7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136272F-402C-BB06-0947-4AC283C422B2}"/>
              </a:ext>
            </a:extLst>
          </p:cNvPr>
          <p:cNvSpPr txBox="1">
            <a:spLocks/>
          </p:cNvSpPr>
          <p:nvPr/>
        </p:nvSpPr>
        <p:spPr>
          <a:xfrm>
            <a:off x="3154612" y="458312"/>
            <a:ext cx="7449869" cy="799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spc="-15" dirty="0">
                <a:solidFill>
                  <a:schemeClr val="tx2"/>
                </a:solidFill>
                <a:latin typeface="Trebuchet MS" panose="020B0703020202090204" pitchFamily="34" charset="0"/>
                <a:ea typeface="Verdana" charset="0"/>
                <a:cs typeface="Verdana" charset="0"/>
              </a:rPr>
              <a:t>What we are treating?</a:t>
            </a:r>
            <a:endParaRPr lang="en-US" b="1" dirty="0">
              <a:solidFill>
                <a:schemeClr val="tx2"/>
              </a:solidFill>
              <a:latin typeface="Trebuchet MS" panose="020B0703020202090204" pitchFamily="34" charset="0"/>
              <a:ea typeface="Verdana" charset="0"/>
              <a:cs typeface="Verdana" charset="0"/>
            </a:endParaRPr>
          </a:p>
          <a:p>
            <a:endParaRPr lang="x-none" dirty="0">
              <a:solidFill>
                <a:schemeClr val="accent1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B378224-2582-5D70-9BF1-981760D27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75" y="1318722"/>
            <a:ext cx="8669912" cy="4591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40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9FDF111E-6E6D-439C-B96F-309819C74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949" y="1700950"/>
            <a:ext cx="8610600" cy="36625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sz="2400" b="1" dirty="0"/>
              <a:t>Guidelines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BAB4AF"/>
                </a:solidFill>
              </a:rPr>
              <a:t>Prevalence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BAB4AF"/>
                </a:solidFill>
              </a:rPr>
              <a:t>What we are treating?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BAB4AF"/>
                </a:solidFill>
              </a:rPr>
              <a:t>Summary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" sz="1600" b="1" dirty="0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969949" y="415367"/>
            <a:ext cx="598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latin typeface="Montserrat" charset="0"/>
                <a:ea typeface="Montserrat" charset="0"/>
                <a:cs typeface="Montserrat" charset="0"/>
              </a:rPr>
              <a:t>AGENDA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B813127-3FB6-A9B7-5349-646D36E931A0}"/>
              </a:ext>
            </a:extLst>
          </p:cNvPr>
          <p:cNvSpPr/>
          <p:nvPr/>
        </p:nvSpPr>
        <p:spPr>
          <a:xfrm>
            <a:off x="2969949" y="1219200"/>
            <a:ext cx="2723280" cy="54429"/>
          </a:xfrm>
          <a:prstGeom prst="roundRect">
            <a:avLst/>
          </a:prstGeom>
          <a:solidFill>
            <a:srgbClr val="FFE9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3B32C3B-C78A-7FB9-B634-4BAFA2FB3431}"/>
              </a:ext>
            </a:extLst>
          </p:cNvPr>
          <p:cNvSpPr/>
          <p:nvPr/>
        </p:nvSpPr>
        <p:spPr>
          <a:xfrm>
            <a:off x="3144121" y="1082456"/>
            <a:ext cx="1754451" cy="54429"/>
          </a:xfrm>
          <a:prstGeom prst="roundRect">
            <a:avLst/>
          </a:prstGeom>
          <a:solidFill>
            <a:srgbClr val="FFE9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90AA63-2365-6F78-E3B4-C1CC76187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CECD5ED8-BC52-C8C8-2062-5A643F56071D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93084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>
            <a:extLst>
              <a:ext uri="{FF2B5EF4-FFF2-40B4-BE49-F238E27FC236}">
                <a16:creationId xmlns:a16="http://schemas.microsoft.com/office/drawing/2014/main" id="{574E5611-D93E-F3D7-F8BC-B0B21D46221A}"/>
              </a:ext>
            </a:extLst>
          </p:cNvPr>
          <p:cNvSpPr/>
          <p:nvPr/>
        </p:nvSpPr>
        <p:spPr>
          <a:xfrm>
            <a:off x="10101827" y="32137"/>
            <a:ext cx="12286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F653F-9CE1-07F5-35E4-261A1793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827" y="32137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B400A-DF7E-C78B-CA3E-AA64A202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27" y="1010491"/>
            <a:ext cx="5540646" cy="36962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en-US" altLang="en-US" sz="2000" u="sng" dirty="0">
                <a:solidFill>
                  <a:schemeClr val="tx1">
                    <a:lumMod val="50000"/>
                  </a:schemeClr>
                </a:solidFill>
              </a:rPr>
              <a:t>Case report</a:t>
            </a:r>
            <a:r>
              <a:rPr lang="ru-RU" altLang="en-US" sz="2000" u="sng" dirty="0">
                <a:solidFill>
                  <a:schemeClr val="tx1">
                    <a:lumMod val="50000"/>
                  </a:schemeClr>
                </a:solidFill>
              </a:rPr>
              <a:t>:</a:t>
            </a:r>
            <a:r>
              <a:rPr lang="ru-RU" alt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Patient N.</a:t>
            </a:r>
            <a:r>
              <a:rPr lang="ru-RU" altLang="en-US" dirty="0">
                <a:solidFill>
                  <a:schemeClr val="tx1">
                    <a:lumMod val="50000"/>
                  </a:schemeClr>
                </a:solidFill>
              </a:rPr>
              <a:t> 59 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</a:rPr>
              <a:t>y.o</a:t>
            </a:r>
            <a:r>
              <a:rPr lang="ru-RU" alt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30000"/>
              </a:lnSpc>
              <a:defRPr/>
            </a:pPr>
            <a:endParaRPr lang="ru-RU" altLang="en-US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7 years suffering from tachycardia.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DS: WPW syndrome.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In 2017 catheter ablation was performed.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After 3 years patient was taken by ICU with arrhythmia. </a:t>
            </a:r>
          </a:p>
          <a:p>
            <a:pPr>
              <a:lnSpc>
                <a:spcPct val="130000"/>
              </a:lnSpc>
              <a:defRPr/>
            </a:pPr>
            <a:endParaRPr lang="en-US" altLang="en-US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</a:rPr>
              <a:t>After consultation patient was send to our hospital for further management.</a:t>
            </a:r>
            <a:endParaRPr lang="ru-RU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7D5C87-7267-19C5-17D3-B5216D81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250"/>
            <a:ext cx="4839629" cy="4839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ACC8D-2E89-FD95-13C9-DF3992120A9E}"/>
              </a:ext>
            </a:extLst>
          </p:cNvPr>
          <p:cNvSpPr txBox="1"/>
          <p:nvPr/>
        </p:nvSpPr>
        <p:spPr>
          <a:xfrm>
            <a:off x="1256371" y="5293961"/>
            <a:ext cx="3201329" cy="777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WAS TREATED LIKE – VT</a:t>
            </a:r>
          </a:p>
          <a:p>
            <a:pPr>
              <a:lnSpc>
                <a:spcPct val="130000"/>
              </a:lnSpc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BUT IT IS </a:t>
            </a:r>
            <a:r>
              <a:rPr lang="en-US" altLang="en-US" b="1" dirty="0" err="1">
                <a:solidFill>
                  <a:srgbClr val="FF0000"/>
                </a:solidFill>
              </a:rPr>
              <a:t>Afib</a:t>
            </a:r>
            <a:r>
              <a:rPr lang="en-US" altLang="en-US" b="1" dirty="0">
                <a:solidFill>
                  <a:srgbClr val="FF0000"/>
                </a:solidFill>
              </a:rPr>
              <a:t> with WPW</a:t>
            </a:r>
            <a:endParaRPr lang="ru-RU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6FEB88B4-C309-B0D1-C72C-0794FEBF0DA0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5924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A3B33174-7C52-4CD2-97F8-FDFDFBF5DABB}"/>
              </a:ext>
            </a:extLst>
          </p:cNvPr>
          <p:cNvSpPr/>
          <p:nvPr/>
        </p:nvSpPr>
        <p:spPr>
          <a:xfrm>
            <a:off x="10101827" y="32137"/>
            <a:ext cx="12286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F653F-9CE1-07F5-35E4-261A1793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827" y="32137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024A74-CC0F-158B-E939-98C63E1D0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18" y="1267971"/>
            <a:ext cx="4848393" cy="481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2C03AE0-A63F-285B-B4E4-F77ED1386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630" y="413382"/>
            <a:ext cx="493596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>
              <a:defRPr/>
            </a:pPr>
            <a:r>
              <a:rPr lang="en-US" altLang="en-US" sz="2800" dirty="0" err="1">
                <a:solidFill>
                  <a:schemeClr val="tx1">
                    <a:lumMod val="50000"/>
                  </a:schemeClr>
                </a:solidFill>
              </a:rPr>
              <a:t>Electrophysilogical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</a:rPr>
              <a:t> study (EP)</a:t>
            </a:r>
            <a:endParaRPr lang="ru-RU" alt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427C00E5-D688-16A1-166C-30618F01B211}"/>
              </a:ext>
            </a:extLst>
          </p:cNvPr>
          <p:cNvSpPr txBox="1"/>
          <p:nvPr/>
        </p:nvSpPr>
        <p:spPr>
          <a:xfrm>
            <a:off x="787400" y="6471920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6622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:a16="http://schemas.microsoft.com/office/drawing/2014/main" id="{8A6D0C07-9755-AA08-E76B-F31D34449B2E}"/>
              </a:ext>
            </a:extLst>
          </p:cNvPr>
          <p:cNvSpPr/>
          <p:nvPr/>
        </p:nvSpPr>
        <p:spPr>
          <a:xfrm>
            <a:off x="10101827" y="32137"/>
            <a:ext cx="12286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F653F-9CE1-07F5-35E4-261A1793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827" y="32137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7415816-EAC6-F0AB-7702-F41CADE1F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87" y="200542"/>
            <a:ext cx="860504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chemeClr val="tx1">
                    <a:lumMod val="50000"/>
                  </a:schemeClr>
                </a:solidFill>
              </a:rPr>
              <a:t>Anatomical localization of WPW by F.G. </a:t>
            </a:r>
            <a:r>
              <a:rPr lang="en-US" altLang="en-US" sz="3200" dirty="0" err="1">
                <a:solidFill>
                  <a:schemeClr val="tx1">
                    <a:lumMod val="50000"/>
                  </a:schemeClr>
                </a:solidFill>
              </a:rPr>
              <a:t>Cosio</a:t>
            </a:r>
            <a:endParaRPr lang="ru-RU" alt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D0F3B75-5780-8219-79F1-C059A958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201192" y="3429000"/>
            <a:ext cx="4179935" cy="2800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5B4064C3-FBE2-0CF2-6484-07D3BE1A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0638" y="1031353"/>
            <a:ext cx="6960802" cy="308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ятно 1 7">
            <a:extLst>
              <a:ext uri="{FF2B5EF4-FFF2-40B4-BE49-F238E27FC236}">
                <a16:creationId xmlns:a16="http://schemas.microsoft.com/office/drawing/2014/main" id="{11A981E5-4179-4DB3-3C08-1450D59D7889}"/>
              </a:ext>
            </a:extLst>
          </p:cNvPr>
          <p:cNvSpPr/>
          <p:nvPr/>
        </p:nvSpPr>
        <p:spPr bwMode="auto">
          <a:xfrm>
            <a:off x="5383682" y="2409736"/>
            <a:ext cx="273050" cy="325437"/>
          </a:xfrm>
          <a:prstGeom prst="irregularSeal1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EF6029D2-1DB9-986A-170E-A45D7038E95D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8081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E2B843B9-8E09-51B4-9233-C1531B2CA6E9}"/>
              </a:ext>
            </a:extLst>
          </p:cNvPr>
          <p:cNvSpPr/>
          <p:nvPr/>
        </p:nvSpPr>
        <p:spPr>
          <a:xfrm>
            <a:off x="10101827" y="32137"/>
            <a:ext cx="12286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F653F-9CE1-07F5-35E4-261A1793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827" y="32137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FC060-96AA-1E33-0A83-60BF0302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0" y="1818730"/>
            <a:ext cx="3916464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16EE07-2F36-BF6A-4EFB-F49DD0A30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2" b="6274"/>
          <a:stretch/>
        </p:blipFill>
        <p:spPr>
          <a:xfrm>
            <a:off x="4798456" y="1818730"/>
            <a:ext cx="4403961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5BCFD-B657-F79F-A92F-F9B8DB4B4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792" y="584704"/>
            <a:ext cx="6048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chemeClr val="tx1">
                    <a:lumMod val="50000"/>
                  </a:schemeClr>
                </a:solidFill>
              </a:rPr>
              <a:t>Radiofrequency ablation (RFCA)</a:t>
            </a:r>
            <a:endParaRPr lang="ru-RU" alt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B5286C79-846F-38E4-12D0-A54BA0324F69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8948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AE5C9019-0EB2-8690-F120-9D9AAED2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192000" cy="811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азвание 1">
            <a:extLst>
              <a:ext uri="{FF2B5EF4-FFF2-40B4-BE49-F238E27FC236}">
                <a16:creationId xmlns:a16="http://schemas.microsoft.com/office/drawing/2014/main" id="{5F38ABC1-60C9-D546-CFA0-AEC6B20909C4}"/>
              </a:ext>
            </a:extLst>
          </p:cNvPr>
          <p:cNvSpPr txBox="1">
            <a:spLocks/>
          </p:cNvSpPr>
          <p:nvPr/>
        </p:nvSpPr>
        <p:spPr bwMode="auto">
          <a:xfrm>
            <a:off x="3941647" y="0"/>
            <a:ext cx="4308707" cy="7680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ts val="2000"/>
              </a:spcBef>
              <a:buFont typeface="Wingdings 2" pitchFamily="2" charset="2"/>
              <a:buChar char=""/>
              <a:defRPr sz="2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577850" indent="-295275">
              <a:spcBef>
                <a:spcPts val="600"/>
              </a:spcBef>
              <a:buFont typeface="Wingdings 2" pitchFamily="2" charset="2"/>
              <a:buChar char=""/>
              <a:defRPr sz="20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860425" indent="-282575">
              <a:spcBef>
                <a:spcPts val="600"/>
              </a:spcBef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143000" indent="-282575">
              <a:spcBef>
                <a:spcPts val="600"/>
              </a:spcBef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425575" indent="-282575">
              <a:spcBef>
                <a:spcPts val="600"/>
              </a:spcBef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5pPr>
            <a:lvl6pPr marL="18827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6pPr>
            <a:lvl7pPr marL="23399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7pPr>
            <a:lvl8pPr marL="27971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8pPr>
            <a:lvl9pPr marL="3254375" indent="-282575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2" charset="2"/>
              <a:buChar char=""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altLang="en-US" sz="4267" dirty="0">
                <a:solidFill>
                  <a:schemeClr val="tx1">
                    <a:lumMod val="50000"/>
                  </a:schemeClr>
                </a:solidFill>
              </a:rPr>
              <a:t>Team Work</a:t>
            </a:r>
            <a:endParaRPr lang="ru-RU" altLang="en-US" sz="4267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43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9845" y="368284"/>
            <a:ext cx="9313035" cy="768085"/>
          </a:xfrm>
        </p:spPr>
        <p:txBody>
          <a:bodyPr/>
          <a:lstStyle/>
          <a:p>
            <a:r>
              <a:rPr lang="en-US" altLang="ko-KR" dirty="0"/>
              <a:t>Take home message:</a:t>
            </a:r>
            <a:endParaRPr lang="ko-KR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96267" y="2067121"/>
            <a:ext cx="2592288" cy="3597935"/>
            <a:chOff x="971600" y="1889523"/>
            <a:chExt cx="1944216" cy="2698451"/>
          </a:xfrm>
        </p:grpSpPr>
        <p:sp>
          <p:nvSpPr>
            <p:cNvPr id="4" name="Rounded Rectangle 3"/>
            <p:cNvSpPr/>
            <p:nvPr/>
          </p:nvSpPr>
          <p:spPr>
            <a:xfrm>
              <a:off x="971600" y="2211710"/>
              <a:ext cx="1944216" cy="2376264"/>
            </a:xfrm>
            <a:prstGeom prst="roundRect">
              <a:avLst>
                <a:gd name="adj" fmla="val 6906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547664" y="2067694"/>
              <a:ext cx="792088" cy="28803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6" name="Block Arc 5"/>
            <p:cNvSpPr/>
            <p:nvPr/>
          </p:nvSpPr>
          <p:spPr>
            <a:xfrm>
              <a:off x="1715108" y="1889523"/>
              <a:ext cx="457200" cy="457200"/>
            </a:xfrm>
            <a:prstGeom prst="blockArc">
              <a:avLst>
                <a:gd name="adj1" fmla="val 10800000"/>
                <a:gd name="adj2" fmla="val 21388723"/>
                <a:gd name="adj3" fmla="val 1928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20411" y="3632230"/>
            <a:ext cx="1701516" cy="1344149"/>
            <a:chOff x="1295692" y="2737470"/>
            <a:chExt cx="1276137" cy="1008112"/>
          </a:xfrm>
        </p:grpSpPr>
        <p:sp>
          <p:nvSpPr>
            <p:cNvPr id="8" name="Rounded Rectangle 7"/>
            <p:cNvSpPr/>
            <p:nvPr/>
          </p:nvSpPr>
          <p:spPr>
            <a:xfrm>
              <a:off x="1295692" y="2737470"/>
              <a:ext cx="1008000" cy="1008112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0" name="Diagonal Stripe 9"/>
            <p:cNvSpPr/>
            <p:nvPr/>
          </p:nvSpPr>
          <p:spPr>
            <a:xfrm>
              <a:off x="1363281" y="2737470"/>
              <a:ext cx="1208548" cy="920714"/>
            </a:xfrm>
            <a:custGeom>
              <a:avLst/>
              <a:gdLst>
                <a:gd name="connsiteX0" fmla="*/ 1606154 w 2010834"/>
                <a:gd name="connsiteY0" fmla="*/ 51428 h 1418813"/>
                <a:gd name="connsiteX1" fmla="*/ 2010834 w 2010834"/>
                <a:gd name="connsiteY1" fmla="*/ 355 h 1418813"/>
                <a:gd name="connsiteX2" fmla="*/ 597485 w 2010834"/>
                <a:gd name="connsiteY2" fmla="*/ 1413704 h 1418813"/>
                <a:gd name="connsiteX3" fmla="*/ 595970 w 2010834"/>
                <a:gd name="connsiteY3" fmla="*/ 1418813 h 1418813"/>
                <a:gd name="connsiteX4" fmla="*/ 594592 w 2010834"/>
                <a:gd name="connsiteY4" fmla="*/ 1416597 h 1418813"/>
                <a:gd name="connsiteX5" fmla="*/ 592378 w 2010834"/>
                <a:gd name="connsiteY5" fmla="*/ 1418811 h 1418813"/>
                <a:gd name="connsiteX6" fmla="*/ 592284 w 2010834"/>
                <a:gd name="connsiteY6" fmla="*/ 1412886 h 1418813"/>
                <a:gd name="connsiteX7" fmla="*/ 0 w 2010834"/>
                <a:gd name="connsiteY7" fmla="*/ 460562 h 1418813"/>
                <a:gd name="connsiteX8" fmla="*/ 620560 w 2010834"/>
                <a:gd name="connsiteY8" fmla="*/ 846900 h 1418813"/>
                <a:gd name="connsiteX9" fmla="*/ 1606154 w 2010834"/>
                <a:gd name="connsiteY9" fmla="*/ 51428 h 1418813"/>
                <a:gd name="connsiteX0" fmla="*/ 1606154 w 2010834"/>
                <a:gd name="connsiteY0" fmla="*/ 51428 h 1418813"/>
                <a:gd name="connsiteX1" fmla="*/ 2010834 w 2010834"/>
                <a:gd name="connsiteY1" fmla="*/ 355 h 1418813"/>
                <a:gd name="connsiteX2" fmla="*/ 597485 w 2010834"/>
                <a:gd name="connsiteY2" fmla="*/ 1413704 h 1418813"/>
                <a:gd name="connsiteX3" fmla="*/ 595970 w 2010834"/>
                <a:gd name="connsiteY3" fmla="*/ 1418813 h 1418813"/>
                <a:gd name="connsiteX4" fmla="*/ 594592 w 2010834"/>
                <a:gd name="connsiteY4" fmla="*/ 1416597 h 1418813"/>
                <a:gd name="connsiteX5" fmla="*/ 592378 w 2010834"/>
                <a:gd name="connsiteY5" fmla="*/ 1418811 h 1418813"/>
                <a:gd name="connsiteX6" fmla="*/ 592284 w 2010834"/>
                <a:gd name="connsiteY6" fmla="*/ 1412886 h 1418813"/>
                <a:gd name="connsiteX7" fmla="*/ 0 w 2010834"/>
                <a:gd name="connsiteY7" fmla="*/ 460562 h 1418813"/>
                <a:gd name="connsiteX8" fmla="*/ 620560 w 2010834"/>
                <a:gd name="connsiteY8" fmla="*/ 846900 h 1418813"/>
                <a:gd name="connsiteX9" fmla="*/ 1606154 w 2010834"/>
                <a:gd name="connsiteY9" fmla="*/ 51428 h 1418813"/>
                <a:gd name="connsiteX0" fmla="*/ 620560 w 2010844"/>
                <a:gd name="connsiteY0" fmla="*/ 853751 h 1425664"/>
                <a:gd name="connsiteX1" fmla="*/ 2010834 w 2010844"/>
                <a:gd name="connsiteY1" fmla="*/ 7206 h 1425664"/>
                <a:gd name="connsiteX2" fmla="*/ 597485 w 2010844"/>
                <a:gd name="connsiteY2" fmla="*/ 1420555 h 1425664"/>
                <a:gd name="connsiteX3" fmla="*/ 595970 w 2010844"/>
                <a:gd name="connsiteY3" fmla="*/ 1425664 h 1425664"/>
                <a:gd name="connsiteX4" fmla="*/ 594592 w 2010844"/>
                <a:gd name="connsiteY4" fmla="*/ 1423448 h 1425664"/>
                <a:gd name="connsiteX5" fmla="*/ 592378 w 2010844"/>
                <a:gd name="connsiteY5" fmla="*/ 1425662 h 1425664"/>
                <a:gd name="connsiteX6" fmla="*/ 592284 w 2010844"/>
                <a:gd name="connsiteY6" fmla="*/ 1419737 h 1425664"/>
                <a:gd name="connsiteX7" fmla="*/ 0 w 2010844"/>
                <a:gd name="connsiteY7" fmla="*/ 467413 h 1425664"/>
                <a:gd name="connsiteX8" fmla="*/ 620560 w 2010844"/>
                <a:gd name="connsiteY8" fmla="*/ 853751 h 1425664"/>
                <a:gd name="connsiteX0" fmla="*/ 620560 w 1656202"/>
                <a:gd name="connsiteY0" fmla="*/ 689807 h 1261720"/>
                <a:gd name="connsiteX1" fmla="*/ 1656187 w 1656202"/>
                <a:gd name="connsiteY1" fmla="*/ 8764 h 1261720"/>
                <a:gd name="connsiteX2" fmla="*/ 597485 w 1656202"/>
                <a:gd name="connsiteY2" fmla="*/ 1256611 h 1261720"/>
                <a:gd name="connsiteX3" fmla="*/ 595970 w 1656202"/>
                <a:gd name="connsiteY3" fmla="*/ 1261720 h 1261720"/>
                <a:gd name="connsiteX4" fmla="*/ 594592 w 1656202"/>
                <a:gd name="connsiteY4" fmla="*/ 1259504 h 1261720"/>
                <a:gd name="connsiteX5" fmla="*/ 592378 w 1656202"/>
                <a:gd name="connsiteY5" fmla="*/ 1261718 h 1261720"/>
                <a:gd name="connsiteX6" fmla="*/ 592284 w 1656202"/>
                <a:gd name="connsiteY6" fmla="*/ 1255793 h 1261720"/>
                <a:gd name="connsiteX7" fmla="*/ 0 w 1656202"/>
                <a:gd name="connsiteY7" fmla="*/ 303469 h 1261720"/>
                <a:gd name="connsiteX8" fmla="*/ 620560 w 1656202"/>
                <a:gd name="connsiteY8" fmla="*/ 689807 h 1261720"/>
                <a:gd name="connsiteX0" fmla="*/ 620560 w 1656187"/>
                <a:gd name="connsiteY0" fmla="*/ 681043 h 1252956"/>
                <a:gd name="connsiteX1" fmla="*/ 1656187 w 1656187"/>
                <a:gd name="connsiteY1" fmla="*/ 0 h 1252956"/>
                <a:gd name="connsiteX2" fmla="*/ 597485 w 1656187"/>
                <a:gd name="connsiteY2" fmla="*/ 1247847 h 1252956"/>
                <a:gd name="connsiteX3" fmla="*/ 595970 w 1656187"/>
                <a:gd name="connsiteY3" fmla="*/ 1252956 h 1252956"/>
                <a:gd name="connsiteX4" fmla="*/ 594592 w 1656187"/>
                <a:gd name="connsiteY4" fmla="*/ 1250740 h 1252956"/>
                <a:gd name="connsiteX5" fmla="*/ 592378 w 1656187"/>
                <a:gd name="connsiteY5" fmla="*/ 1252954 h 1252956"/>
                <a:gd name="connsiteX6" fmla="*/ 592284 w 1656187"/>
                <a:gd name="connsiteY6" fmla="*/ 1247029 h 1252956"/>
                <a:gd name="connsiteX7" fmla="*/ 0 w 1656187"/>
                <a:gd name="connsiteY7" fmla="*/ 294705 h 1252956"/>
                <a:gd name="connsiteX8" fmla="*/ 620560 w 1656187"/>
                <a:gd name="connsiteY8" fmla="*/ 681043 h 1252956"/>
                <a:gd name="connsiteX0" fmla="*/ 620560 w 1656187"/>
                <a:gd name="connsiteY0" fmla="*/ 681043 h 1252956"/>
                <a:gd name="connsiteX1" fmla="*/ 1656187 w 1656187"/>
                <a:gd name="connsiteY1" fmla="*/ 0 h 1252956"/>
                <a:gd name="connsiteX2" fmla="*/ 597485 w 1656187"/>
                <a:gd name="connsiteY2" fmla="*/ 1247847 h 1252956"/>
                <a:gd name="connsiteX3" fmla="*/ 595970 w 1656187"/>
                <a:gd name="connsiteY3" fmla="*/ 1252956 h 1252956"/>
                <a:gd name="connsiteX4" fmla="*/ 594592 w 1656187"/>
                <a:gd name="connsiteY4" fmla="*/ 1250740 h 1252956"/>
                <a:gd name="connsiteX5" fmla="*/ 592378 w 1656187"/>
                <a:gd name="connsiteY5" fmla="*/ 1252954 h 1252956"/>
                <a:gd name="connsiteX6" fmla="*/ 592284 w 1656187"/>
                <a:gd name="connsiteY6" fmla="*/ 1247029 h 1252956"/>
                <a:gd name="connsiteX7" fmla="*/ 0 w 1656187"/>
                <a:gd name="connsiteY7" fmla="*/ 294705 h 1252956"/>
                <a:gd name="connsiteX8" fmla="*/ 620560 w 1656187"/>
                <a:gd name="connsiteY8" fmla="*/ 681043 h 1252956"/>
                <a:gd name="connsiteX0" fmla="*/ 620560 w 1656187"/>
                <a:gd name="connsiteY0" fmla="*/ 689829 h 1261742"/>
                <a:gd name="connsiteX1" fmla="*/ 1656187 w 1656187"/>
                <a:gd name="connsiteY1" fmla="*/ 8786 h 1261742"/>
                <a:gd name="connsiteX2" fmla="*/ 597485 w 1656187"/>
                <a:gd name="connsiteY2" fmla="*/ 1256633 h 1261742"/>
                <a:gd name="connsiteX3" fmla="*/ 595970 w 1656187"/>
                <a:gd name="connsiteY3" fmla="*/ 1261742 h 1261742"/>
                <a:gd name="connsiteX4" fmla="*/ 594592 w 1656187"/>
                <a:gd name="connsiteY4" fmla="*/ 1259526 h 1261742"/>
                <a:gd name="connsiteX5" fmla="*/ 592378 w 1656187"/>
                <a:gd name="connsiteY5" fmla="*/ 1261740 h 1261742"/>
                <a:gd name="connsiteX6" fmla="*/ 592284 w 1656187"/>
                <a:gd name="connsiteY6" fmla="*/ 1255815 h 1261742"/>
                <a:gd name="connsiteX7" fmla="*/ 0 w 1656187"/>
                <a:gd name="connsiteY7" fmla="*/ 303491 h 1261742"/>
                <a:gd name="connsiteX8" fmla="*/ 620560 w 1656187"/>
                <a:gd name="connsiteY8" fmla="*/ 689829 h 126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187" h="1261742">
                  <a:moveTo>
                    <a:pt x="620560" y="689829"/>
                  </a:moveTo>
                  <a:cubicBezTo>
                    <a:pt x="849304" y="447627"/>
                    <a:pt x="1565461" y="-73861"/>
                    <a:pt x="1656187" y="8786"/>
                  </a:cubicBezTo>
                  <a:lnTo>
                    <a:pt x="597485" y="1256633"/>
                  </a:lnTo>
                  <a:lnTo>
                    <a:pt x="595970" y="1261742"/>
                  </a:lnTo>
                  <a:lnTo>
                    <a:pt x="594592" y="1259526"/>
                  </a:lnTo>
                  <a:lnTo>
                    <a:pt x="592378" y="1261740"/>
                  </a:lnTo>
                  <a:cubicBezTo>
                    <a:pt x="592347" y="1259765"/>
                    <a:pt x="592315" y="1257790"/>
                    <a:pt x="592284" y="1255815"/>
                  </a:cubicBezTo>
                  <a:lnTo>
                    <a:pt x="0" y="303491"/>
                  </a:lnTo>
                  <a:cubicBezTo>
                    <a:pt x="154708" y="256097"/>
                    <a:pt x="411981" y="504322"/>
                    <a:pt x="620560" y="689829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42653" y="1670781"/>
            <a:ext cx="5856651" cy="874144"/>
            <a:chOff x="803640" y="3374377"/>
            <a:chExt cx="2059657" cy="655608"/>
          </a:xfrm>
        </p:grpSpPr>
        <p:sp>
          <p:nvSpPr>
            <p:cNvPr id="41" name="TextBox 40"/>
            <p:cNvSpPr txBox="1"/>
            <p:nvPr/>
          </p:nvSpPr>
          <p:spPr>
            <a:xfrm>
              <a:off x="803640" y="3591404"/>
              <a:ext cx="2059657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cardiologist, anesthesiologist, </a:t>
              </a:r>
              <a:r>
                <a:rPr lang="en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arrhythmologist</a:t>
              </a:r>
              <a:r>
                <a:rPr lang="en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</a:t>
              </a:r>
            </a:p>
            <a:p>
              <a:r>
                <a:rPr lang="en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endovascular surgeon, cardiac surgeon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Heart Team</a:t>
              </a:r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»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542653" y="2827499"/>
            <a:ext cx="5856651" cy="874144"/>
            <a:chOff x="803640" y="3374377"/>
            <a:chExt cx="2059657" cy="655608"/>
          </a:xfrm>
        </p:grpSpPr>
        <p:sp>
          <p:nvSpPr>
            <p:cNvPr id="44" name="TextBox 43"/>
            <p:cNvSpPr txBox="1"/>
            <p:nvPr/>
          </p:nvSpPr>
          <p:spPr>
            <a:xfrm>
              <a:off x="803640" y="3591404"/>
              <a:ext cx="2059657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CC – Confirm &amp;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Charactirize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ABC – Anticoagulation / Better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sympt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cont. / Comorbidities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Follow the algorithm </a:t>
              </a:r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CC to ABC</a:t>
              </a:r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»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42653" y="3979631"/>
            <a:ext cx="5856651" cy="950269"/>
            <a:chOff x="803640" y="3374377"/>
            <a:chExt cx="2059657" cy="712701"/>
          </a:xfrm>
        </p:grpSpPr>
        <p:sp>
          <p:nvSpPr>
            <p:cNvPr id="47" name="TextBox 46"/>
            <p:cNvSpPr txBox="1"/>
            <p:nvPr/>
          </p:nvSpPr>
          <p:spPr>
            <a:xfrm>
              <a:off x="803640" y="3648497"/>
              <a:ext cx="2059657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 standardized approach + PWI + Marshall Plan or personalized based on fibrotic areas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3640" y="3374377"/>
              <a:ext cx="2059657" cy="2539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 the PVI and Do it RIGHT!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542652" y="5230185"/>
            <a:ext cx="5856651" cy="677110"/>
            <a:chOff x="803640" y="3374377"/>
            <a:chExt cx="2059657" cy="507832"/>
          </a:xfrm>
        </p:grpSpPr>
        <p:sp>
          <p:nvSpPr>
            <p:cNvPr id="50" name="TextBox 49"/>
            <p:cNvSpPr txBox="1"/>
            <p:nvPr/>
          </p:nvSpPr>
          <p:spPr>
            <a:xfrm>
              <a:off x="803640" y="3628293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 not forget that we are treating the patient, not the ECG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Always REMEMBER </a:t>
              </a:r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Patient first</a:t>
              </a:r>
              <a:r>
                <a:rPr lang="ru-R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»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9845" y="1840057"/>
            <a:ext cx="6976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9845" y="2991531"/>
            <a:ext cx="6976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accent3"/>
                </a:solidFill>
              </a:rPr>
              <a:t>B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89845" y="4134840"/>
            <a:ext cx="6976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accent3"/>
                </a:solidFill>
              </a:rPr>
              <a:t>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9845" y="5349213"/>
            <a:ext cx="6976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accent3"/>
                </a:solidFill>
              </a:rPr>
              <a:t>D</a:t>
            </a:r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50559540-B527-0AF1-B088-56177FFEE730}"/>
              </a:ext>
            </a:extLst>
          </p:cNvPr>
          <p:cNvSpPr txBox="1"/>
          <p:nvPr/>
        </p:nvSpPr>
        <p:spPr>
          <a:xfrm>
            <a:off x="271415" y="6452758"/>
            <a:ext cx="11664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«</a:t>
            </a:r>
            <a:r>
              <a:rPr lang="en-US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Scientific Research Institute of Heart Surgery and Transplantation</a:t>
            </a:r>
            <a:r>
              <a:rPr lang="ru-RU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»</a:t>
            </a:r>
            <a:r>
              <a:rPr lang="en-US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Bishkek, Kyrgyz Republic</a:t>
            </a:r>
            <a:endParaRPr lang="hr-HR" altLang="x-none" sz="1400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5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91381" y="3519710"/>
            <a:ext cx="7424684" cy="768084"/>
          </a:xfrm>
        </p:spPr>
        <p:txBody>
          <a:bodyPr/>
          <a:lstStyle/>
          <a:p>
            <a:r>
              <a:rPr lang="en" altLang="ko-KR" sz="4000" dirty="0"/>
              <a:t>thank you for attention</a:t>
            </a:r>
            <a:endParaRPr lang="ko-KR" alt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3658" y="4496051"/>
            <a:ext cx="7424683" cy="940417"/>
          </a:xfrm>
        </p:spPr>
        <p:txBody>
          <a:bodyPr/>
          <a:lstStyle/>
          <a:p>
            <a:r>
              <a:rPr lang="en" sz="1800" b="1" dirty="0"/>
              <a:t>"If you Fail to Plan, you are Planning to Fail"</a:t>
            </a:r>
            <a:endParaRPr lang="en" sz="1800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" sz="1800" b="1" dirty="0"/>
              <a:t>Benjamin Franklin</a:t>
            </a:r>
            <a:endParaRPr lang="ru-RU" sz="1800" b="1" dirty="0"/>
          </a:p>
        </p:txBody>
      </p:sp>
      <p:sp>
        <p:nvSpPr>
          <p:cNvPr id="4" name="Isosceles Triangle 51">
            <a:extLst>
              <a:ext uri="{FF2B5EF4-FFF2-40B4-BE49-F238E27FC236}">
                <a16:creationId xmlns:a16="http://schemas.microsoft.com/office/drawing/2014/main" id="{DCE39A04-7945-A09B-F093-6E9EEE4C584E}"/>
              </a:ext>
            </a:extLst>
          </p:cNvPr>
          <p:cNvSpPr/>
          <p:nvPr/>
        </p:nvSpPr>
        <p:spPr>
          <a:xfrm>
            <a:off x="1803379" y="5789436"/>
            <a:ext cx="523147" cy="383627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67"/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0EC2F241-8165-C6C6-B4FE-2D7D5FC6F64A}"/>
              </a:ext>
            </a:extLst>
          </p:cNvPr>
          <p:cNvSpPr/>
          <p:nvPr/>
        </p:nvSpPr>
        <p:spPr>
          <a:xfrm>
            <a:off x="5109117" y="5674139"/>
            <a:ext cx="271295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67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740B7035-5F40-4947-6678-A99A3C5E3C2C}"/>
              </a:ext>
            </a:extLst>
          </p:cNvPr>
          <p:cNvSpPr txBox="1"/>
          <p:nvPr/>
        </p:nvSpPr>
        <p:spPr>
          <a:xfrm>
            <a:off x="271415" y="6452758"/>
            <a:ext cx="11664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600"/>
              </a:spcBef>
              <a:buNone/>
              <a:defRPr/>
            </a:pPr>
            <a:r>
              <a:rPr lang="ru-RU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«</a:t>
            </a:r>
            <a:r>
              <a:rPr lang="en-US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Scientific Research Institute of Heart Surgery and Transplantation</a:t>
            </a:r>
            <a:r>
              <a:rPr lang="ru-RU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»</a:t>
            </a:r>
            <a:r>
              <a:rPr lang="en-US" altLang="x-none" sz="1400" dirty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rPr>
              <a:t> Bishkek, Kyrgyz Republic</a:t>
            </a:r>
            <a:endParaRPr lang="hr-HR" altLang="x-none" sz="1400" dirty="0">
              <a:solidFill>
                <a:schemeClr val="tx2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6231434-008D-955C-0726-5E55C3BED908}"/>
              </a:ext>
            </a:extLst>
          </p:cNvPr>
          <p:cNvSpPr txBox="1"/>
          <p:nvPr/>
        </p:nvSpPr>
        <p:spPr>
          <a:xfrm>
            <a:off x="2343263" y="5811972"/>
            <a:ext cx="2512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400" dirty="0" err="1">
                <a:solidFill>
                  <a:schemeClr val="tx2"/>
                </a:solidFill>
              </a:rPr>
              <a:t>abai.turdubaev@gmail.com</a:t>
            </a:r>
            <a:endParaRPr lang="ru-RU" altLang="en-US" sz="14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AB64EDC7-77A7-D45C-91E7-08C04B7E33A2}"/>
              </a:ext>
            </a:extLst>
          </p:cNvPr>
          <p:cNvSpPr txBox="1"/>
          <p:nvPr/>
        </p:nvSpPr>
        <p:spPr>
          <a:xfrm>
            <a:off x="5391199" y="5811972"/>
            <a:ext cx="1999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400" dirty="0">
                <a:solidFill>
                  <a:schemeClr val="tx2"/>
                </a:solidFill>
              </a:rPr>
              <a:t>+996 (700) 62-20-22</a:t>
            </a:r>
            <a:endParaRPr lang="ru-RU" altLang="en-US" sz="1400" dirty="0">
              <a:solidFill>
                <a:schemeClr val="tx2"/>
              </a:solidFill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12511E31-C49A-FBE4-095B-37F8012D7C86}"/>
              </a:ext>
            </a:extLst>
          </p:cNvPr>
          <p:cNvSpPr/>
          <p:nvPr/>
        </p:nvSpPr>
        <p:spPr>
          <a:xfrm>
            <a:off x="7638773" y="5649253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67">
              <a:solidFill>
                <a:schemeClr val="tx1"/>
              </a:solidFill>
            </a:endParaRPr>
          </a:p>
        </p:txBody>
      </p:sp>
      <p:sp>
        <p:nvSpPr>
          <p:cNvPr id="11" name="TextBox 10">
            <a:hlinkClick r:id="rId3"/>
            <a:extLst>
              <a:ext uri="{FF2B5EF4-FFF2-40B4-BE49-F238E27FC236}">
                <a16:creationId xmlns:a16="http://schemas.microsoft.com/office/drawing/2014/main" id="{3E5A9646-2EB2-232B-1545-A6F876D2FEC5}"/>
              </a:ext>
            </a:extLst>
          </p:cNvPr>
          <p:cNvSpPr txBox="1"/>
          <p:nvPr/>
        </p:nvSpPr>
        <p:spPr>
          <a:xfrm>
            <a:off x="7840835" y="5802806"/>
            <a:ext cx="2512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400" dirty="0">
                <a:solidFill>
                  <a:schemeClr val="tx2"/>
                </a:solidFill>
              </a:rPr>
              <a:t>@</a:t>
            </a:r>
            <a:r>
              <a:rPr lang="en-US" altLang="en-US" sz="1400" dirty="0" err="1">
                <a:solidFill>
                  <a:schemeClr val="tx2"/>
                </a:solidFill>
              </a:rPr>
              <a:t>abai.turdubaev</a:t>
            </a:r>
            <a:endParaRPr lang="ru-RU" altLang="en-US" sz="1400" dirty="0">
              <a:solidFill>
                <a:schemeClr val="tx2"/>
              </a:solidFill>
            </a:endParaRP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375BBEA7-2AB9-4100-11A1-4547B1FC2F80}"/>
              </a:ext>
            </a:extLst>
          </p:cNvPr>
          <p:cNvSpPr txBox="1">
            <a:spLocks/>
          </p:cNvSpPr>
          <p:nvPr/>
        </p:nvSpPr>
        <p:spPr>
          <a:xfrm>
            <a:off x="4152130" y="563691"/>
            <a:ext cx="3887737" cy="63143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en-US" dirty="0" err="1">
                <a:solidFill>
                  <a:schemeClr val="tx1">
                    <a:lumMod val="50000"/>
                  </a:schemeClr>
                </a:solidFill>
              </a:rPr>
              <a:t>təşəkkürlər</a:t>
            </a:r>
            <a:endParaRPr lang="ru-RU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8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795779" y="152129"/>
            <a:ext cx="3615908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3200" b="1" spc="600" dirty="0">
                <a:latin typeface="Montserrat" charset="0"/>
              </a:rPr>
              <a:t>Guidelines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1A919F-5819-88BD-681B-9D79517B23D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338488"/>
            <a:ext cx="9165771" cy="489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7F7667-37A2-72F8-F3C9-7A2225F03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hlinkClick r:id="rId8"/>
            <a:extLst>
              <a:ext uri="{FF2B5EF4-FFF2-40B4-BE49-F238E27FC236}">
                <a16:creationId xmlns:a16="http://schemas.microsoft.com/office/drawing/2014/main" id="{BBC9D7B3-8598-E4C7-14A8-13C5A322342F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416156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F5A30-4608-C8F6-9D3C-320348E29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31" y="540113"/>
            <a:ext cx="1871436" cy="7485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969949" y="415367"/>
            <a:ext cx="6979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latin typeface="Georgia" panose="02040502050405020303" pitchFamily="18" charset="0"/>
                <a:ea typeface="Montserrat" charset="0"/>
                <a:cs typeface="Montserrat" charset="0"/>
              </a:rPr>
              <a:t>Epidemiology of AF: prevalence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CAAF34-69AF-5B6C-4527-F993335A21CD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14584" r="13751" b="10320"/>
          <a:stretch/>
        </p:blipFill>
        <p:spPr>
          <a:xfrm>
            <a:off x="2578989" y="1269869"/>
            <a:ext cx="7903954" cy="4553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3E85B1-CC48-9B9F-23BA-0E612EA82569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218101" y="5899697"/>
            <a:ext cx="5399314" cy="5752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74A58E-8922-69AE-D2BD-EAB1F8C4D3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hlinkClick r:id="rId9"/>
            <a:extLst>
              <a:ext uri="{FF2B5EF4-FFF2-40B4-BE49-F238E27FC236}">
                <a16:creationId xmlns:a16="http://schemas.microsoft.com/office/drawing/2014/main" id="{D34A089C-D846-855F-AFC4-4F2798DBB933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64523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53ADEF-D44A-2559-3A6E-D4C9EC45A120}"/>
              </a:ext>
            </a:extLst>
          </p:cNvPr>
          <p:cNvSpPr txBox="1"/>
          <p:nvPr/>
        </p:nvSpPr>
        <p:spPr>
          <a:xfrm>
            <a:off x="2879271" y="2625217"/>
            <a:ext cx="6433457" cy="9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3200" b="1" spc="600" dirty="0">
                <a:latin typeface="Montserrat" charset="0"/>
              </a:rPr>
              <a:t>Why it’s so common?</a:t>
            </a:r>
          </a:p>
        </p:txBody>
      </p:sp>
    </p:spTree>
    <p:extLst>
      <p:ext uri="{BB962C8B-B14F-4D97-AF65-F5344CB8AC3E}">
        <p14:creationId xmlns:p14="http://schemas.microsoft.com/office/powerpoint/2010/main" val="406233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381515" y="560515"/>
            <a:ext cx="8022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latin typeface="Trebuchet MS" panose="020B0703020202090204" pitchFamily="34" charset="0"/>
                <a:ea typeface="Bodoni Ornaments" pitchFamily="2" charset="0"/>
                <a:cs typeface="Times New Roman" panose="02020603050405020304" pitchFamily="18" charset="0"/>
              </a:rPr>
              <a:t>Summary of risk factors for incident AF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3E85B1-CC48-9B9F-23BA-0E612EA82569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85443" y="5921470"/>
            <a:ext cx="5399314" cy="57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F5A30-4608-C8F6-9D3C-320348E29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31" y="540113"/>
            <a:ext cx="1871436" cy="74857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A8A4E4-05A4-2F41-A812-E938473739B7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3333" r="16801" b="10320"/>
          <a:stretch/>
        </p:blipFill>
        <p:spPr>
          <a:xfrm>
            <a:off x="2341688" y="1432527"/>
            <a:ext cx="8061945" cy="4464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A1756A-6D7F-BA76-879D-11C12EBB86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hlinkClick r:id="rId10"/>
            <a:extLst>
              <a:ext uri="{FF2B5EF4-FFF2-40B4-BE49-F238E27FC236}">
                <a16:creationId xmlns:a16="http://schemas.microsoft.com/office/drawing/2014/main" id="{9FEACDE8-C84F-D0A4-72B5-8C9CA70469E6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98718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2381515" y="373798"/>
            <a:ext cx="760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 dirty="0">
                <a:latin typeface="Trebuchet MS" panose="020B0703020202090204" pitchFamily="34" charset="0"/>
                <a:ea typeface="Bodoni Ornaments" pitchFamily="2" charset="0"/>
                <a:cs typeface="Times New Roman" panose="02020603050405020304" pitchFamily="18" charset="0"/>
              </a:rPr>
              <a:t>4S-AF scheme as an example of structured characterization of AF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3E85B1-CC48-9B9F-23BA-0E612EA82569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85443" y="5943241"/>
            <a:ext cx="5399314" cy="57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F5A30-4608-C8F6-9D3C-320348E29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31" y="540113"/>
            <a:ext cx="1871436" cy="748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CF726B-0043-1C3A-C3B6-47E96DF641E6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12540" r="15983" b="10794"/>
          <a:stretch/>
        </p:blipFill>
        <p:spPr>
          <a:xfrm>
            <a:off x="2284191" y="1081684"/>
            <a:ext cx="8285838" cy="4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1F9A5E-5732-8F42-BD3E-54B17A428640}"/>
              </a:ext>
            </a:extLst>
          </p:cNvPr>
          <p:cNvSpPr/>
          <p:nvPr/>
        </p:nvSpPr>
        <p:spPr>
          <a:xfrm>
            <a:off x="607243" y="-20400"/>
            <a:ext cx="12329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67628F-509F-CD4F-91A3-F6F0C6CF4AB1}"/>
              </a:ext>
            </a:extLst>
          </p:cNvPr>
          <p:cNvSpPr/>
          <p:nvPr/>
        </p:nvSpPr>
        <p:spPr>
          <a:xfrm>
            <a:off x="607243" y="468051"/>
            <a:ext cx="1232899" cy="1232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36646A-E714-43E9-BDBE-55516176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47" y="707755"/>
            <a:ext cx="753490" cy="753490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ED9392B-A5F2-D9C5-F6A8-E5B8F6DC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1" y="468051"/>
            <a:ext cx="1228691" cy="12358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E5AC2-D06C-82E2-0ABB-1E91C7709B44}"/>
              </a:ext>
            </a:extLst>
          </p:cNvPr>
          <p:cNvSpPr txBox="1"/>
          <p:nvPr/>
        </p:nvSpPr>
        <p:spPr>
          <a:xfrm>
            <a:off x="7137368" y="2930336"/>
            <a:ext cx="4447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600" dirty="0">
                <a:latin typeface="Trebuchet MS" panose="020B0703020202090204" pitchFamily="34" charset="0"/>
                <a:ea typeface="Bodoni Ornaments" pitchFamily="2" charset="0"/>
                <a:cs typeface="Times New Roman" panose="02020603050405020304" pitchFamily="18" charset="0"/>
              </a:rPr>
              <a:t>Tools for screening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3E85B1-CC48-9B9F-23BA-0E612EA82569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91904" r="6876" b="-291"/>
          <a:stretch/>
        </p:blipFill>
        <p:spPr>
          <a:xfrm>
            <a:off x="6185443" y="5943241"/>
            <a:ext cx="5399314" cy="57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F5A30-4608-C8F6-9D3C-320348E29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31" y="540113"/>
            <a:ext cx="1871436" cy="748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679B-E674-0998-ADAE-39113EBA3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6" y="5720669"/>
            <a:ext cx="1432291" cy="101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hlinkClick r:id="rId9"/>
            <a:extLst>
              <a:ext uri="{FF2B5EF4-FFF2-40B4-BE49-F238E27FC236}">
                <a16:creationId xmlns:a16="http://schemas.microsoft.com/office/drawing/2014/main" id="{1C743DCD-5EB0-EEA4-8914-B7C6FFBCB3F8}"/>
              </a:ext>
            </a:extLst>
          </p:cNvPr>
          <p:cNvSpPr txBox="1"/>
          <p:nvPr/>
        </p:nvSpPr>
        <p:spPr>
          <a:xfrm>
            <a:off x="787400" y="6485124"/>
            <a:ext cx="1061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1700" dirty="0"/>
              <a:t>11-th National Congress of the Azerbaijan Cardiology Society</a:t>
            </a:r>
            <a:endParaRPr lang="ru-RU" altLang="en-US" sz="17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C8CE92B-8CA6-69FF-D4B6-09D2FB581D78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76" r="58839" b="9207"/>
          <a:stretch/>
        </p:blipFill>
        <p:spPr>
          <a:xfrm>
            <a:off x="2322738" y="317541"/>
            <a:ext cx="4151877" cy="56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8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Slidehelper - 01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E938C"/>
      </a:accent1>
      <a:accent2>
        <a:srgbClr val="E6B89C"/>
      </a:accent2>
      <a:accent3>
        <a:srgbClr val="EAD2AC"/>
      </a:accent3>
      <a:accent4>
        <a:srgbClr val="9CAFB7"/>
      </a:accent4>
      <a:accent5>
        <a:srgbClr val="4281A4"/>
      </a:accent5>
      <a:accent6>
        <a:srgbClr val="BFBFBF"/>
      </a:accent6>
      <a:hlink>
        <a:srgbClr val="FE938C"/>
      </a:hlink>
      <a:folHlink>
        <a:srgbClr val="E6B89C"/>
      </a:folHlink>
    </a:clrScheme>
    <a:fontScheme name="Custom 2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17309</TotalTime>
  <Words>960</Words>
  <Application>Microsoft Macintosh PowerPoint</Application>
  <PresentationFormat>Широкоэкранный</PresentationFormat>
  <Paragraphs>186</Paragraphs>
  <Slides>36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Arial</vt:lpstr>
      <vt:lpstr>ArialMT</vt:lpstr>
      <vt:lpstr>Calibri</vt:lpstr>
      <vt:lpstr>Georgia</vt:lpstr>
      <vt:lpstr>Montserrat</vt:lpstr>
      <vt:lpstr>Raleway</vt:lpstr>
      <vt:lpstr>Trebuchet MS</vt:lpstr>
      <vt:lpstr>Verdana</vt:lpstr>
      <vt:lpstr>Wingdings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Abai Turdubaev</cp:lastModifiedBy>
  <cp:revision>101</cp:revision>
  <dcterms:created xsi:type="dcterms:W3CDTF">2020-10-01T18:33:55Z</dcterms:created>
  <dcterms:modified xsi:type="dcterms:W3CDTF">2022-12-11T06:58:05Z</dcterms:modified>
</cp:coreProperties>
</file>